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256" r:id="rId5"/>
    <p:sldId id="261" r:id="rId6"/>
    <p:sldId id="302" r:id="rId7"/>
    <p:sldId id="277" r:id="rId8"/>
    <p:sldId id="305" r:id="rId9"/>
    <p:sldId id="301" r:id="rId10"/>
    <p:sldId id="262" r:id="rId11"/>
    <p:sldId id="311" r:id="rId12"/>
    <p:sldId id="313" r:id="rId13"/>
    <p:sldId id="312" r:id="rId14"/>
    <p:sldId id="303" r:id="rId15"/>
    <p:sldId id="323" r:id="rId16"/>
    <p:sldId id="278" r:id="rId17"/>
    <p:sldId id="266" r:id="rId18"/>
    <p:sldId id="292" r:id="rId19"/>
    <p:sldId id="268" r:id="rId20"/>
    <p:sldId id="314" r:id="rId21"/>
    <p:sldId id="317" r:id="rId22"/>
    <p:sldId id="315" r:id="rId23"/>
    <p:sldId id="316" r:id="rId24"/>
    <p:sldId id="318" r:id="rId25"/>
    <p:sldId id="319" r:id="rId26"/>
    <p:sldId id="320" r:id="rId27"/>
    <p:sldId id="321" r:id="rId28"/>
    <p:sldId id="322"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1AC343-4A77-47C1-B1D9-BC12C77D70A0}">
          <p14:sldIdLst>
            <p14:sldId id="256"/>
            <p14:sldId id="261"/>
            <p14:sldId id="302"/>
            <p14:sldId id="277"/>
            <p14:sldId id="305"/>
            <p14:sldId id="301"/>
            <p14:sldId id="262"/>
            <p14:sldId id="311"/>
            <p14:sldId id="313"/>
            <p14:sldId id="312"/>
            <p14:sldId id="303"/>
            <p14:sldId id="323"/>
            <p14:sldId id="278"/>
            <p14:sldId id="266"/>
            <p14:sldId id="292"/>
            <p14:sldId id="268"/>
            <p14:sldId id="314"/>
            <p14:sldId id="317"/>
            <p14:sldId id="315"/>
            <p14:sldId id="316"/>
            <p14:sldId id="318"/>
            <p14:sldId id="319"/>
            <p14:sldId id="320"/>
            <p14:sldId id="321"/>
            <p14:sldId id="322"/>
            <p14:sldId id="276"/>
          </p14:sldIdLst>
        </p14:section>
      </p14:sectionLst>
    </p:ex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9" autoAdjust="0"/>
  </p:normalViewPr>
  <p:slideViewPr>
    <p:cSldViewPr snapToGrid="0">
      <p:cViewPr varScale="1">
        <p:scale>
          <a:sx n="81" d="100"/>
          <a:sy n="81" d="100"/>
        </p:scale>
        <p:origin x="754" y="6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5/5/2024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a:p>
            <a:pPr lvl="1"/>
            <a:r>
              <a:rPr lang="en-GB"/>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GB"/>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GB"/>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GB"/>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GB"/>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GB"/>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GB"/>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GB"/>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GB"/>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GB"/>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GB"/>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GB"/>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GB"/>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61915" y="2282021"/>
            <a:ext cx="9368756" cy="1786320"/>
          </a:xfrm>
        </p:spPr>
        <p:txBody>
          <a:bodyPr/>
          <a:lstStyle/>
          <a:p>
            <a:r>
              <a:rPr lang="en-GB" b="1" dirty="0"/>
              <a:t>Comprehensive Analysis of Jitter </a:t>
            </a:r>
            <a:r>
              <a:rPr lang="en-GB" b="1" dirty="0" err="1"/>
              <a:t>Modeling</a:t>
            </a:r>
            <a:r>
              <a:rPr lang="en-GB" b="1" dirty="0"/>
              <a:t> Techniques and High-Speed Data Transmission Challenges in </a:t>
            </a:r>
            <a:r>
              <a:rPr lang="en-GB" b="1" dirty="0" err="1"/>
              <a:t>Chiplet</a:t>
            </a:r>
            <a:r>
              <a:rPr lang="en-GB" b="1" dirty="0"/>
              <a:t>-Based Architectures</a:t>
            </a:r>
            <a:endParaRPr lang="en-US" b="1"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61915" y="4854805"/>
            <a:ext cx="5015061" cy="725864"/>
          </a:xfrm>
        </p:spPr>
        <p:txBody>
          <a:bodyPr>
            <a:normAutofit fontScale="92500" lnSpcReduction="20000"/>
          </a:bodyPr>
          <a:lstStyle/>
          <a:p>
            <a:r>
              <a:rPr lang="en-US" sz="2000" dirty="0">
                <a:latin typeface="Dante" panose="02020502050200020203" pitchFamily="18" charset="0"/>
              </a:rPr>
              <a:t>Mrudhulesh Kurapati</a:t>
            </a:r>
          </a:p>
          <a:p>
            <a:r>
              <a:rPr lang="en-US" sz="2000" dirty="0">
                <a:latin typeface="Dante" panose="02020502050200020203" pitchFamily="18" charset="0"/>
              </a:rPr>
              <a:t>1226364206</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8C3A8C-6102-944A-761D-BCD2F364A7C3}"/>
              </a:ext>
            </a:extLst>
          </p:cNvPr>
          <p:cNvSpPr>
            <a:spLocks noGrp="1"/>
          </p:cNvSpPr>
          <p:nvPr>
            <p:ph idx="1"/>
          </p:nvPr>
        </p:nvSpPr>
        <p:spPr>
          <a:xfrm>
            <a:off x="1333500" y="546755"/>
            <a:ext cx="9903253" cy="5476973"/>
          </a:xfrm>
        </p:spPr>
        <p:txBody>
          <a:bodyPr>
            <a:noAutofit/>
          </a:bodyPr>
          <a:lstStyle/>
          <a:p>
            <a:r>
              <a:rPr lang="en-GB" sz="1800" b="1" dirty="0"/>
              <a:t>Signal Integrity (SI):</a:t>
            </a:r>
          </a:p>
          <a:p>
            <a:r>
              <a:rPr lang="en-GB" sz="1800" dirty="0"/>
              <a:t>Focuses on maintaining the fidelity of the electrical signals traveling between </a:t>
            </a:r>
            <a:r>
              <a:rPr lang="en-GB" sz="1800" dirty="0" err="1"/>
              <a:t>chiplets</a:t>
            </a:r>
            <a:r>
              <a:rPr lang="en-GB" sz="1800" dirty="0"/>
              <a:t>.</a:t>
            </a:r>
          </a:p>
          <a:p>
            <a:r>
              <a:rPr lang="en-GB" sz="1800" dirty="0"/>
              <a:t>Aims to ensure the signal arrives at the receiver chip without distortion or degradation.</a:t>
            </a:r>
          </a:p>
          <a:p>
            <a:r>
              <a:rPr lang="en-GB" sz="1800" b="1" dirty="0"/>
              <a:t>Factors affecting SI include:</a:t>
            </a:r>
          </a:p>
          <a:p>
            <a:r>
              <a:rPr lang="en-GB" sz="1800" dirty="0"/>
              <a:t>Impedance matching: The electrical resistance of the interconnection path needs to be matched to the driver and receiver circuits to avoid reflections that can distort the signal.</a:t>
            </a:r>
          </a:p>
          <a:p>
            <a:r>
              <a:rPr lang="en-GB" sz="1800" dirty="0"/>
              <a:t>Crosstalk: Electrical signals on adjacent interconnects can interfere with each other, corrupting data. Careful layout and spacing of interconnects are crucial to minimize crosstalk.</a:t>
            </a:r>
          </a:p>
          <a:p>
            <a:r>
              <a:rPr lang="en-GB" sz="1800" dirty="0"/>
              <a:t>Noise: Electrical noise from power supplies, the environment, or other sources can corrupt signals. Techniques like proper grounding and shielding are used to minimize noise.</a:t>
            </a:r>
          </a:p>
          <a:p>
            <a:r>
              <a:rPr lang="en-GB" sz="1800" b="1" dirty="0"/>
              <a:t>Jitter:</a:t>
            </a:r>
            <a:r>
              <a:rPr lang="en-GB" sz="1800" dirty="0"/>
              <a:t> Tiny variations in the timing of a signal can cause errors. Careful design of clock distribution networks and minimization of signal delays are essential for reducing jitter.</a:t>
            </a:r>
          </a:p>
        </p:txBody>
      </p:sp>
      <p:sp>
        <p:nvSpPr>
          <p:cNvPr id="4" name="Date Placeholder 3">
            <a:extLst>
              <a:ext uri="{FF2B5EF4-FFF2-40B4-BE49-F238E27FC236}">
                <a16:creationId xmlns:a16="http://schemas.microsoft.com/office/drawing/2014/main" id="{0C871A05-C8F8-DD7D-E877-3A06FD68EAA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F6459A7-68C0-0F0F-E3A9-DF7F53DA8459}"/>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8352EE69-AB9B-276D-1D38-758CFA52A626}"/>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1657933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28F51DB-F38F-A8EC-23B8-6E368C34D9B6}"/>
              </a:ext>
            </a:extLst>
          </p:cNvPr>
          <p:cNvSpPr>
            <a:spLocks noGrp="1"/>
          </p:cNvSpPr>
          <p:nvPr>
            <p:ph type="title"/>
          </p:nvPr>
        </p:nvSpPr>
        <p:spPr>
          <a:xfrm>
            <a:off x="1272620" y="530995"/>
            <a:ext cx="5111750" cy="1204912"/>
          </a:xfrm>
        </p:spPr>
        <p:txBody>
          <a:bodyPr/>
          <a:lstStyle/>
          <a:p>
            <a:r>
              <a:rPr lang="en-IN" sz="1800" b="1" i="0" u="none" strike="noStrike" baseline="0" dirty="0">
                <a:solidFill>
                  <a:srgbClr val="2D292A"/>
                </a:solidFill>
                <a:latin typeface="Arial" panose="020B0604020202020204" pitchFamily="34" charset="0"/>
              </a:rPr>
              <a:t>Timing Uncertainty/Jitter </a:t>
            </a:r>
            <a:r>
              <a:rPr lang="en-IN" sz="1800" b="1" i="0" u="none" strike="noStrike" baseline="0" dirty="0" err="1">
                <a:solidFill>
                  <a:srgbClr val="2D292A"/>
                </a:solidFill>
                <a:latin typeface="Arial" panose="020B0604020202020204" pitchFamily="34" charset="0"/>
              </a:rPr>
              <a:t>Modeling</a:t>
            </a:r>
            <a:r>
              <a:rPr lang="en-IN" sz="1800" b="1" i="0" u="none" strike="noStrike" baseline="0" dirty="0">
                <a:solidFill>
                  <a:srgbClr val="2D292A"/>
                </a:solidFill>
                <a:latin typeface="Arial" panose="020B0604020202020204" pitchFamily="34" charset="0"/>
              </a:rPr>
              <a:t>:</a:t>
            </a:r>
            <a:endParaRPr lang="en-IN" dirty="0"/>
          </a:p>
        </p:txBody>
      </p:sp>
      <p:sp>
        <p:nvSpPr>
          <p:cNvPr id="13" name="Text Placeholder 12">
            <a:extLst>
              <a:ext uri="{FF2B5EF4-FFF2-40B4-BE49-F238E27FC236}">
                <a16:creationId xmlns:a16="http://schemas.microsoft.com/office/drawing/2014/main" id="{EE91EBDC-7934-AF81-E64F-3B07AA61A179}"/>
              </a:ext>
            </a:extLst>
          </p:cNvPr>
          <p:cNvSpPr>
            <a:spLocks noGrp="1"/>
          </p:cNvSpPr>
          <p:nvPr>
            <p:ph type="body" idx="1"/>
          </p:nvPr>
        </p:nvSpPr>
        <p:spPr>
          <a:xfrm>
            <a:off x="1121791" y="2102177"/>
            <a:ext cx="8408708" cy="3893270"/>
          </a:xfrm>
        </p:spPr>
        <p:txBody>
          <a:bodyPr>
            <a:normAutofit lnSpcReduction="10000"/>
          </a:bodyPr>
          <a:lstStyle/>
          <a:p>
            <a:r>
              <a:rPr lang="en-GB" sz="1600" dirty="0"/>
              <a:t>Jitter </a:t>
            </a:r>
            <a:r>
              <a:rPr lang="en-GB" sz="1600" dirty="0" err="1"/>
              <a:t>modeling</a:t>
            </a:r>
            <a:r>
              <a:rPr lang="en-GB" sz="1600" dirty="0"/>
              <a:t> in </a:t>
            </a:r>
            <a:r>
              <a:rPr lang="en-GB" sz="1600" dirty="0" err="1"/>
              <a:t>chiplets</a:t>
            </a:r>
            <a:r>
              <a:rPr lang="en-GB" sz="1600" dirty="0"/>
              <a:t> is about </a:t>
            </a:r>
            <a:r>
              <a:rPr lang="en-GB" sz="1600" dirty="0" err="1"/>
              <a:t>analyzing</a:t>
            </a:r>
            <a:r>
              <a:rPr lang="en-GB" sz="1600" dirty="0"/>
              <a:t> and managing variations in timing signals that can affect communication between different parts of a chip. It's important for ensuring that data transfers within the chip are reliable and fast. This involves identifying sources of timing errors, predicting their impact, and finding ways to reduce or eliminate these issues to maintain system performance.</a:t>
            </a:r>
          </a:p>
          <a:p>
            <a:r>
              <a:rPr lang="en-GB" sz="1600" b="1" dirty="0"/>
              <a:t>Optimizing Interconnect Design: </a:t>
            </a:r>
            <a:r>
              <a:rPr lang="en-GB" sz="1600" dirty="0"/>
              <a:t>Jitter models can be used to evaluate the impact of different interconnect design choices on data transmission quality.  This includes factors like:</a:t>
            </a:r>
          </a:p>
          <a:p>
            <a:endParaRPr lang="en-GB" sz="1600" dirty="0"/>
          </a:p>
          <a:p>
            <a:r>
              <a:rPr lang="en-GB" sz="1600" b="1" dirty="0"/>
              <a:t>Channel routing</a:t>
            </a:r>
            <a:r>
              <a:rPr lang="en-GB" sz="1600" dirty="0"/>
              <a:t>: How the data paths are routed between </a:t>
            </a:r>
            <a:r>
              <a:rPr lang="en-GB" sz="1600" dirty="0" err="1"/>
              <a:t>chiplets</a:t>
            </a:r>
            <a:r>
              <a:rPr lang="en-GB" sz="1600" dirty="0"/>
              <a:t> can influence jitter. The model can help assess different routing configurations, like ground bounce minimization techniques, to find the optimal layout for minimizing jitter.</a:t>
            </a:r>
          </a:p>
          <a:p>
            <a:r>
              <a:rPr lang="en-GB" sz="1600" b="1" dirty="0"/>
              <a:t>Signal characteristics: </a:t>
            </a:r>
            <a:r>
              <a:rPr lang="en-GB" sz="1600" dirty="0"/>
              <a:t>The model can consider signal properties like slew rate (speed of signal transition) to understand how they contribute to jitter.</a:t>
            </a:r>
            <a:endParaRPr lang="en-IN" sz="1600" dirty="0"/>
          </a:p>
        </p:txBody>
      </p:sp>
    </p:spTree>
    <p:extLst>
      <p:ext uri="{BB962C8B-B14F-4D97-AF65-F5344CB8AC3E}">
        <p14:creationId xmlns:p14="http://schemas.microsoft.com/office/powerpoint/2010/main" val="2119859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9B152F-86A5-29E3-1143-3F36940BFDE3}"/>
              </a:ext>
            </a:extLst>
          </p:cNvPr>
          <p:cNvSpPr>
            <a:spLocks noGrp="1"/>
          </p:cNvSpPr>
          <p:nvPr>
            <p:ph type="title"/>
          </p:nvPr>
        </p:nvSpPr>
        <p:spPr>
          <a:xfrm>
            <a:off x="1333498" y="340539"/>
            <a:ext cx="6075969" cy="780075"/>
          </a:xfrm>
        </p:spPr>
        <p:txBody>
          <a:bodyPr/>
          <a:lstStyle/>
          <a:p>
            <a:r>
              <a:rPr lang="en-IN" dirty="0"/>
              <a:t>Jitter </a:t>
            </a:r>
            <a:r>
              <a:rPr lang="en-IN" dirty="0" err="1"/>
              <a:t>Modeling</a:t>
            </a:r>
            <a:r>
              <a:rPr lang="en-IN" dirty="0"/>
              <a:t> Tools</a:t>
            </a:r>
          </a:p>
        </p:txBody>
      </p:sp>
      <p:sp>
        <p:nvSpPr>
          <p:cNvPr id="8" name="Content Placeholder 7">
            <a:extLst>
              <a:ext uri="{FF2B5EF4-FFF2-40B4-BE49-F238E27FC236}">
                <a16:creationId xmlns:a16="http://schemas.microsoft.com/office/drawing/2014/main" id="{B12C7D2A-02A6-AA2A-BAA4-6549E765EB6F}"/>
              </a:ext>
            </a:extLst>
          </p:cNvPr>
          <p:cNvSpPr>
            <a:spLocks noGrp="1"/>
          </p:cNvSpPr>
          <p:nvPr>
            <p:ph idx="1"/>
          </p:nvPr>
        </p:nvSpPr>
        <p:spPr>
          <a:xfrm>
            <a:off x="1333498" y="1800521"/>
            <a:ext cx="5972275" cy="4555828"/>
          </a:xfrm>
        </p:spPr>
        <p:txBody>
          <a:bodyPr>
            <a:normAutofit/>
          </a:bodyPr>
          <a:lstStyle/>
          <a:p>
            <a:r>
              <a:rPr lang="en-GB" b="1" dirty="0"/>
              <a:t>Keysight ADS </a:t>
            </a:r>
            <a:r>
              <a:rPr lang="en-GB" dirty="0"/>
              <a:t>is a circuit simulator that can be used to model the </a:t>
            </a:r>
            <a:r>
              <a:rPr lang="en-GB" dirty="0" err="1"/>
              <a:t>behavior</a:t>
            </a:r>
            <a:r>
              <a:rPr lang="en-GB" dirty="0"/>
              <a:t> of electronic circuits, including the effects of jitter.</a:t>
            </a:r>
          </a:p>
          <a:p>
            <a:r>
              <a:rPr lang="en-GB" b="1" dirty="0"/>
              <a:t>Cadence Virtuoso </a:t>
            </a:r>
            <a:r>
              <a:rPr lang="en-GB" dirty="0"/>
              <a:t>is another circuit simulator that can be used to model jitter.</a:t>
            </a:r>
          </a:p>
          <a:p>
            <a:r>
              <a:rPr lang="en-GB" b="1" dirty="0"/>
              <a:t>Ansys </a:t>
            </a:r>
            <a:r>
              <a:rPr lang="en-GB" b="1" dirty="0" err="1"/>
              <a:t>HyperLynx</a:t>
            </a:r>
            <a:r>
              <a:rPr lang="en-GB" b="1" dirty="0"/>
              <a:t> </a:t>
            </a:r>
            <a:r>
              <a:rPr lang="en-GB" dirty="0"/>
              <a:t>is a signal integrity tool that can be used to </a:t>
            </a:r>
            <a:r>
              <a:rPr lang="en-GB" dirty="0" err="1"/>
              <a:t>analyze</a:t>
            </a:r>
            <a:r>
              <a:rPr lang="en-GB" dirty="0"/>
              <a:t> the transmission of signals over cables and printed circuit boards, including the effects of jitter.</a:t>
            </a:r>
          </a:p>
          <a:p>
            <a:r>
              <a:rPr lang="en-GB" b="1" dirty="0"/>
              <a:t>Siemens Polar HIS </a:t>
            </a:r>
            <a:r>
              <a:rPr lang="en-GB" dirty="0"/>
              <a:t>is a signal integrity tool that can be used to model jitter.</a:t>
            </a:r>
          </a:p>
          <a:p>
            <a:r>
              <a:rPr lang="en-GB" b="1" dirty="0"/>
              <a:t>MathWorks Simulink </a:t>
            </a:r>
            <a:r>
              <a:rPr lang="en-GB" dirty="0"/>
              <a:t>is a simulation environment that can be used to model a wide variety of systems, including electronic circuits. Simulink can be used to model the effects of jitter on these systems.</a:t>
            </a:r>
            <a:endParaRPr lang="en-IN" dirty="0"/>
          </a:p>
        </p:txBody>
      </p:sp>
      <p:sp>
        <p:nvSpPr>
          <p:cNvPr id="4" name="Date Placeholder 3">
            <a:extLst>
              <a:ext uri="{FF2B5EF4-FFF2-40B4-BE49-F238E27FC236}">
                <a16:creationId xmlns:a16="http://schemas.microsoft.com/office/drawing/2014/main" id="{D60F2228-C49F-BA0A-64D9-95F2F822384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FB0623C-E09F-C17B-F846-37530708B18F}"/>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06C8AEC2-2C43-7773-2CB9-8DEF54A6D21C}"/>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12" name="Picture 11" descr="A black and white image of a letter&#10;&#10;Description automatically generated">
            <a:extLst>
              <a:ext uri="{FF2B5EF4-FFF2-40B4-BE49-F238E27FC236}">
                <a16:creationId xmlns:a16="http://schemas.microsoft.com/office/drawing/2014/main" id="{BC9299E0-36BC-6079-B517-EF302FFFC3C5}"/>
              </a:ext>
            </a:extLst>
          </p:cNvPr>
          <p:cNvPicPr>
            <a:picLocks noChangeAspect="1"/>
          </p:cNvPicPr>
          <p:nvPr/>
        </p:nvPicPr>
        <p:blipFill>
          <a:blip r:embed="rId2"/>
          <a:stretch>
            <a:fillRect/>
          </a:stretch>
        </p:blipFill>
        <p:spPr>
          <a:xfrm>
            <a:off x="8059917" y="2685240"/>
            <a:ext cx="3820182" cy="955045"/>
          </a:xfrm>
          <a:prstGeom prst="rect">
            <a:avLst/>
          </a:prstGeom>
        </p:spPr>
      </p:pic>
      <p:pic>
        <p:nvPicPr>
          <p:cNvPr id="3076" name="Picture 4" descr="Keysight Technologies - Badges - Credly">
            <a:extLst>
              <a:ext uri="{FF2B5EF4-FFF2-40B4-BE49-F238E27FC236}">
                <a16:creationId xmlns:a16="http://schemas.microsoft.com/office/drawing/2014/main" id="{CB25ACE4-B5C6-6D32-7836-10C462C37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439" y="730576"/>
            <a:ext cx="1789914" cy="17899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5330CD-71E6-B87B-A96F-FFB9C9C63ABE}"/>
              </a:ext>
            </a:extLst>
          </p:cNvPr>
          <p:cNvPicPr>
            <a:picLocks noChangeAspect="1"/>
          </p:cNvPicPr>
          <p:nvPr/>
        </p:nvPicPr>
        <p:blipFill>
          <a:blip r:embed="rId4"/>
          <a:stretch>
            <a:fillRect/>
          </a:stretch>
        </p:blipFill>
        <p:spPr>
          <a:xfrm>
            <a:off x="7523631" y="4290618"/>
            <a:ext cx="3996966" cy="2248293"/>
          </a:xfrm>
          <a:prstGeom prst="rect">
            <a:avLst/>
          </a:prstGeom>
        </p:spPr>
      </p:pic>
    </p:spTree>
    <p:extLst>
      <p:ext uri="{BB962C8B-B14F-4D97-AF65-F5344CB8AC3E}">
        <p14:creationId xmlns:p14="http://schemas.microsoft.com/office/powerpoint/2010/main" val="56858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7E5AB88-6990-EB26-5E5A-380FD8AF23DE}"/>
              </a:ext>
            </a:extLst>
          </p:cNvPr>
          <p:cNvPicPr>
            <a:picLocks noChangeAspect="1"/>
          </p:cNvPicPr>
          <p:nvPr/>
        </p:nvPicPr>
        <p:blipFill rotWithShape="1">
          <a:blip r:embed="rId2"/>
          <a:srcRect t="26459"/>
          <a:stretch/>
        </p:blipFill>
        <p:spPr>
          <a:xfrm>
            <a:off x="469998" y="603316"/>
            <a:ext cx="10540510" cy="3039361"/>
          </a:xfrm>
          <a:prstGeom prst="rect">
            <a:avLst/>
          </a:prstGeom>
        </p:spPr>
      </p:pic>
      <p:sp>
        <p:nvSpPr>
          <p:cNvPr id="27" name="TextBox 26">
            <a:extLst>
              <a:ext uri="{FF2B5EF4-FFF2-40B4-BE49-F238E27FC236}">
                <a16:creationId xmlns:a16="http://schemas.microsoft.com/office/drawing/2014/main" id="{603712DD-C5FC-3745-9695-D582D343C740}"/>
              </a:ext>
            </a:extLst>
          </p:cNvPr>
          <p:cNvSpPr txBox="1"/>
          <p:nvPr/>
        </p:nvSpPr>
        <p:spPr>
          <a:xfrm>
            <a:off x="1668544" y="4355184"/>
            <a:ext cx="5231877" cy="923330"/>
          </a:xfrm>
          <a:prstGeom prst="rect">
            <a:avLst/>
          </a:prstGeom>
          <a:noFill/>
        </p:spPr>
        <p:txBody>
          <a:bodyPr wrap="square" rtlCol="0">
            <a:spAutoFit/>
          </a:bodyPr>
          <a:lstStyle/>
          <a:p>
            <a:pPr marL="285750" indent="-285750" algn="l">
              <a:buFont typeface="Wingdings" panose="05000000000000000000" pitchFamily="2" charset="2"/>
              <a:buChar char="Ø"/>
            </a:pPr>
            <a:r>
              <a:rPr lang="en-IN" sz="1800" b="0" i="0" u="none" strike="noStrike" baseline="0" dirty="0" err="1">
                <a:solidFill>
                  <a:srgbClr val="2C2829"/>
                </a:solidFill>
                <a:latin typeface="Times New Roman" panose="02020603050405020304" pitchFamily="18" charset="0"/>
              </a:rPr>
              <a:t>Chiplet</a:t>
            </a:r>
            <a:r>
              <a:rPr lang="en-IN" dirty="0">
                <a:solidFill>
                  <a:srgbClr val="2C2829"/>
                </a:solidFill>
                <a:latin typeface="Times New Roman" panose="02020603050405020304" pitchFamily="18" charset="0"/>
              </a:rPr>
              <a:t> </a:t>
            </a:r>
            <a:r>
              <a:rPr lang="en-IN" sz="1800" b="0" i="0" u="none" strike="noStrike" baseline="0" dirty="0">
                <a:solidFill>
                  <a:srgbClr val="2C2829"/>
                </a:solidFill>
                <a:latin typeface="Times New Roman" panose="02020603050405020304" pitchFamily="18" charset="0"/>
              </a:rPr>
              <a:t>to </a:t>
            </a:r>
            <a:r>
              <a:rPr lang="en-IN" dirty="0" err="1">
                <a:solidFill>
                  <a:srgbClr val="2C2829"/>
                </a:solidFill>
                <a:latin typeface="Times New Roman" panose="02020603050405020304" pitchFamily="18" charset="0"/>
              </a:rPr>
              <a:t>C</a:t>
            </a:r>
            <a:r>
              <a:rPr lang="en-IN" sz="1800" b="0" i="0" u="none" strike="noStrike" baseline="0" dirty="0" err="1">
                <a:solidFill>
                  <a:srgbClr val="2C2829"/>
                </a:solidFill>
                <a:latin typeface="Times New Roman" panose="02020603050405020304" pitchFamily="18" charset="0"/>
              </a:rPr>
              <a:t>hiplet</a:t>
            </a:r>
            <a:r>
              <a:rPr lang="en-IN" sz="1800" b="0" i="0" u="none" strike="noStrike" baseline="0" dirty="0">
                <a:solidFill>
                  <a:srgbClr val="2C2829"/>
                </a:solidFill>
                <a:latin typeface="Times New Roman" panose="02020603050405020304" pitchFamily="18" charset="0"/>
              </a:rPr>
              <a:t> connection architecture.</a:t>
            </a:r>
          </a:p>
          <a:p>
            <a:pPr marL="285750" indent="-285750" algn="l">
              <a:buFont typeface="Wingdings" panose="05000000000000000000" pitchFamily="2" charset="2"/>
              <a:buChar char="Ø"/>
            </a:pPr>
            <a:r>
              <a:rPr lang="en-GB" dirty="0">
                <a:solidFill>
                  <a:srgbClr val="2C2829"/>
                </a:solidFill>
                <a:latin typeface="Times New Roman" panose="02020603050405020304" pitchFamily="18" charset="0"/>
              </a:rPr>
              <a:t>A</a:t>
            </a:r>
            <a:r>
              <a:rPr lang="en-GB" sz="1800" b="0" i="0" u="none" strike="noStrike" baseline="0" dirty="0">
                <a:solidFill>
                  <a:srgbClr val="2C2829"/>
                </a:solidFill>
                <a:latin typeface="Times New Roman" panose="02020603050405020304" pitchFamily="18" charset="0"/>
              </a:rPr>
              <a:t> source synchronous strobe transmitted together with a set of data lines</a:t>
            </a:r>
            <a:endParaRPr lang="en-IN" dirty="0">
              <a:solidFill>
                <a:srgbClr val="2C2829"/>
              </a:solidFill>
              <a:latin typeface="Times New Roman" panose="02020603050405020304" pitchFamily="18" charset="0"/>
            </a:endParaRPr>
          </a:p>
        </p:txBody>
      </p:sp>
      <p:pic>
        <p:nvPicPr>
          <p:cNvPr id="1028" name="Picture 4" descr="Nascent Chiplet Tech Gaining Attention In Defense and Commercial Industries">
            <a:extLst>
              <a:ext uri="{FF2B5EF4-FFF2-40B4-BE49-F238E27FC236}">
                <a16:creationId xmlns:a16="http://schemas.microsoft.com/office/drawing/2014/main" id="{7246A621-94D6-3DC3-0FA4-0EFF9200E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505" y="3927527"/>
            <a:ext cx="4008552" cy="270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39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DCC5B52-BF58-55AC-6258-BD8345E4CBE6}"/>
              </a:ext>
            </a:extLst>
          </p:cNvPr>
          <p:cNvPicPr>
            <a:picLocks noChangeAspect="1"/>
          </p:cNvPicPr>
          <p:nvPr/>
        </p:nvPicPr>
        <p:blipFill>
          <a:blip r:embed="rId2"/>
          <a:stretch>
            <a:fillRect/>
          </a:stretch>
        </p:blipFill>
        <p:spPr>
          <a:xfrm>
            <a:off x="202443" y="332872"/>
            <a:ext cx="7563906" cy="4401164"/>
          </a:xfrm>
          <a:prstGeom prst="rect">
            <a:avLst/>
          </a:prstGeom>
        </p:spPr>
      </p:pic>
      <p:sp>
        <p:nvSpPr>
          <p:cNvPr id="13" name="Title 12">
            <a:extLst>
              <a:ext uri="{FF2B5EF4-FFF2-40B4-BE49-F238E27FC236}">
                <a16:creationId xmlns:a16="http://schemas.microsoft.com/office/drawing/2014/main" id="{E59361BA-0413-5C4C-F2F0-0E81AEDC7249}"/>
              </a:ext>
            </a:extLst>
          </p:cNvPr>
          <p:cNvSpPr>
            <a:spLocks noGrp="1"/>
          </p:cNvSpPr>
          <p:nvPr>
            <p:ph type="ctrTitle"/>
          </p:nvPr>
        </p:nvSpPr>
        <p:spPr>
          <a:xfrm>
            <a:off x="6926968" y="1637981"/>
            <a:ext cx="4792155" cy="2519239"/>
          </a:xfrm>
        </p:spPr>
        <p:txBody>
          <a:bodyPr/>
          <a:lstStyle/>
          <a:p>
            <a:r>
              <a:rPr lang="en-GB" sz="2000" dirty="0"/>
              <a:t>In any circuitry, when signals are launched, they are biased by power from power rails, and in a real system, these power rails exhibit various noise tones.</a:t>
            </a:r>
            <a:endParaRPr lang="en-IN" sz="2000" dirty="0"/>
          </a:p>
        </p:txBody>
      </p:sp>
      <p:pic>
        <p:nvPicPr>
          <p:cNvPr id="19" name="Picture 18">
            <a:extLst>
              <a:ext uri="{FF2B5EF4-FFF2-40B4-BE49-F238E27FC236}">
                <a16:creationId xmlns:a16="http://schemas.microsoft.com/office/drawing/2014/main" id="{0704D827-6A6E-7C5E-F649-FC3F5DE14F20}"/>
              </a:ext>
            </a:extLst>
          </p:cNvPr>
          <p:cNvPicPr>
            <a:picLocks noChangeAspect="1"/>
          </p:cNvPicPr>
          <p:nvPr/>
        </p:nvPicPr>
        <p:blipFill>
          <a:blip r:embed="rId3"/>
          <a:stretch>
            <a:fillRect/>
          </a:stretch>
        </p:blipFill>
        <p:spPr>
          <a:xfrm>
            <a:off x="5571028" y="3956688"/>
            <a:ext cx="4792156" cy="2526662"/>
          </a:xfrm>
          <a:prstGeom prst="rect">
            <a:avLst/>
          </a:prstGeom>
        </p:spPr>
      </p:pic>
    </p:spTree>
    <p:extLst>
      <p:ext uri="{BB962C8B-B14F-4D97-AF65-F5344CB8AC3E}">
        <p14:creationId xmlns:p14="http://schemas.microsoft.com/office/powerpoint/2010/main" val="212117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diagram of a graph and a diagram of a graph&#10;&#10;Description automatically generated">
            <a:extLst>
              <a:ext uri="{FF2B5EF4-FFF2-40B4-BE49-F238E27FC236}">
                <a16:creationId xmlns:a16="http://schemas.microsoft.com/office/drawing/2014/main" id="{57FAE0D8-5176-436F-976D-9830522C5AE2}"/>
              </a:ext>
            </a:extLst>
          </p:cNvPr>
          <p:cNvPicPr>
            <a:picLocks noChangeAspect="1"/>
          </p:cNvPicPr>
          <p:nvPr/>
        </p:nvPicPr>
        <p:blipFill>
          <a:blip r:embed="rId2"/>
          <a:stretch>
            <a:fillRect/>
          </a:stretch>
        </p:blipFill>
        <p:spPr>
          <a:xfrm>
            <a:off x="576370" y="1223071"/>
            <a:ext cx="11039259" cy="3848549"/>
          </a:xfrm>
          <a:prstGeom prst="rect">
            <a:avLst/>
          </a:prstGeom>
        </p:spPr>
      </p:pic>
      <p:sp>
        <p:nvSpPr>
          <p:cNvPr id="15" name="TextBox 14">
            <a:extLst>
              <a:ext uri="{FF2B5EF4-FFF2-40B4-BE49-F238E27FC236}">
                <a16:creationId xmlns:a16="http://schemas.microsoft.com/office/drawing/2014/main" id="{CF51311E-D8B8-7513-DBFE-6F695341BFEA}"/>
              </a:ext>
            </a:extLst>
          </p:cNvPr>
          <p:cNvSpPr txBox="1"/>
          <p:nvPr/>
        </p:nvSpPr>
        <p:spPr>
          <a:xfrm>
            <a:off x="1093508" y="5279010"/>
            <a:ext cx="10275218" cy="1200329"/>
          </a:xfrm>
          <a:prstGeom prst="rect">
            <a:avLst/>
          </a:prstGeom>
          <a:noFill/>
        </p:spPr>
        <p:txBody>
          <a:bodyPr wrap="square" rtlCol="0">
            <a:spAutoFit/>
          </a:bodyPr>
          <a:lstStyle/>
          <a:p>
            <a:pPr marL="285750" indent="-285750">
              <a:buFont typeface="Wingdings" panose="05000000000000000000" pitchFamily="2" charset="2"/>
              <a:buChar char="q"/>
            </a:pPr>
            <a:r>
              <a:rPr lang="en-GB" dirty="0"/>
              <a:t>The longer the delay designed into the </a:t>
            </a:r>
            <a:r>
              <a:rPr lang="en-GB" dirty="0" err="1"/>
              <a:t>Chiplet</a:t>
            </a:r>
            <a:r>
              <a:rPr lang="en-GB" dirty="0"/>
              <a:t> interface, the higher the jitter sensitivity.</a:t>
            </a:r>
          </a:p>
          <a:p>
            <a:pPr marL="285750" indent="-285750">
              <a:buFont typeface="Wingdings" panose="05000000000000000000" pitchFamily="2" charset="2"/>
              <a:buChar char="q"/>
            </a:pPr>
            <a:r>
              <a:rPr lang="en-GB" dirty="0"/>
              <a:t>It shows a low-pass filter characteristic where transfer remains constant at lower frequencies but becomes variable with higher noise amplitudes or frequencies. This variability is natural due to transistor interface responses.</a:t>
            </a:r>
            <a:endParaRPr lang="en-IN" dirty="0"/>
          </a:p>
        </p:txBody>
      </p:sp>
    </p:spTree>
    <p:extLst>
      <p:ext uri="{BB962C8B-B14F-4D97-AF65-F5344CB8AC3E}">
        <p14:creationId xmlns:p14="http://schemas.microsoft.com/office/powerpoint/2010/main" val="40485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203D1BA-05B7-F7E0-9F29-04964DF106EF}"/>
              </a:ext>
            </a:extLst>
          </p:cNvPr>
          <p:cNvSpPr txBox="1"/>
          <p:nvPr/>
        </p:nvSpPr>
        <p:spPr>
          <a:xfrm>
            <a:off x="760428" y="537328"/>
            <a:ext cx="10671144" cy="6463308"/>
          </a:xfrm>
          <a:prstGeom prst="rect">
            <a:avLst/>
          </a:prstGeom>
          <a:noFill/>
        </p:spPr>
        <p:txBody>
          <a:bodyPr wrap="square" rtlCol="0">
            <a:spAutoFit/>
          </a:bodyPr>
          <a:lstStyle/>
          <a:p>
            <a:pPr marL="285750" indent="-285750">
              <a:buFont typeface="Wingdings" panose="05000000000000000000" pitchFamily="2" charset="2"/>
              <a:buChar char="q"/>
            </a:pPr>
            <a:r>
              <a:rPr lang="en-GB" dirty="0"/>
              <a:t>In </a:t>
            </a:r>
            <a:r>
              <a:rPr lang="en-GB" dirty="0" err="1"/>
              <a:t>Chiplet</a:t>
            </a:r>
            <a:r>
              <a:rPr lang="en-GB" dirty="0"/>
              <a:t> interfaces, noise tone and frequency are crucial because the interface does not operate in isolation. Integrating the entire system brings logic that affects the power delivery network's noise. </a:t>
            </a:r>
          </a:p>
          <a:p>
            <a:pPr marL="285750" indent="-285750">
              <a:buFont typeface="Wingdings" panose="05000000000000000000" pitchFamily="2" charset="2"/>
              <a:buChar char="q"/>
            </a:pPr>
            <a:r>
              <a:rPr lang="en-GB" dirty="0"/>
              <a:t>Balancing signal integrity with power integrity is essential, allowing us to convert power noise into jitter and then into timing metrics for system optimization.</a:t>
            </a:r>
          </a:p>
          <a:p>
            <a:endParaRPr lang="en-GB" dirty="0"/>
          </a:p>
          <a:p>
            <a:r>
              <a:rPr lang="en-GB" b="1" dirty="0"/>
              <a:t>Noise Frequency and Jitter:</a:t>
            </a:r>
          </a:p>
          <a:p>
            <a:r>
              <a:rPr lang="en-GB" dirty="0"/>
              <a:t>   - Below a certain threshold, jitter caused by power noise remains constant.</a:t>
            </a:r>
          </a:p>
          <a:p>
            <a:r>
              <a:rPr lang="en-GB" dirty="0"/>
              <a:t>   - Above this threshold, the clock buffer acts as a low pass filter, struggling to respond to high-frequency noise.</a:t>
            </a:r>
          </a:p>
          <a:p>
            <a:r>
              <a:rPr lang="en-GB" dirty="0"/>
              <a:t>   - Identifying noise source toggling frequencies is essential due to their impact on noise tone characteristics.</a:t>
            </a:r>
          </a:p>
          <a:p>
            <a:endParaRPr lang="en-GB" dirty="0"/>
          </a:p>
          <a:p>
            <a:r>
              <a:rPr lang="en-GB" b="1" dirty="0"/>
              <a:t>Clock Buffer Delay:</a:t>
            </a:r>
          </a:p>
          <a:p>
            <a:r>
              <a:rPr lang="en-GB" dirty="0"/>
              <a:t>   - Clock buffers with longer delays have higher jitter transfer than those with shorter delays.</a:t>
            </a:r>
          </a:p>
          <a:p>
            <a:r>
              <a:rPr lang="en-GB" dirty="0"/>
              <a:t>   - Influencing factors include noise tone frequencies, amplitude (dependent on PDN integrity), and clock buffer delay.</a:t>
            </a:r>
          </a:p>
          <a:p>
            <a:endParaRPr lang="en-GB" dirty="0"/>
          </a:p>
          <a:p>
            <a:r>
              <a:rPr lang="en-GB" b="1" dirty="0"/>
              <a:t>Source Synchronous Architecture:</a:t>
            </a:r>
          </a:p>
          <a:p>
            <a:r>
              <a:rPr lang="en-GB" dirty="0"/>
              <a:t>   - This architecture results in a high pass jitter to noise transfer characteristic.</a:t>
            </a:r>
          </a:p>
          <a:p>
            <a:r>
              <a:rPr lang="en-GB" dirty="0"/>
              <a:t>   - The transfer peaking is influenced by the skew between the data path and the synchronous clock path, affecting system timing jitter.</a:t>
            </a:r>
          </a:p>
          <a:p>
            <a:endParaRPr lang="en-GB" dirty="0"/>
          </a:p>
          <a:p>
            <a:endParaRPr lang="en-GB" dirty="0"/>
          </a:p>
        </p:txBody>
      </p:sp>
    </p:spTree>
    <p:extLst>
      <p:ext uri="{BB962C8B-B14F-4D97-AF65-F5344CB8AC3E}">
        <p14:creationId xmlns:p14="http://schemas.microsoft.com/office/powerpoint/2010/main" val="4151694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D2076C-9C5B-3F88-3C24-DF96A8DDB67C}"/>
              </a:ext>
            </a:extLst>
          </p:cNvPr>
          <p:cNvSpPr>
            <a:spLocks noGrp="1"/>
          </p:cNvSpPr>
          <p:nvPr>
            <p:ph type="title"/>
          </p:nvPr>
        </p:nvSpPr>
        <p:spPr>
          <a:xfrm>
            <a:off x="1211247" y="361313"/>
            <a:ext cx="5111750" cy="1204912"/>
          </a:xfrm>
        </p:spPr>
        <p:txBody>
          <a:bodyPr/>
          <a:lstStyle/>
          <a:p>
            <a:r>
              <a:rPr lang="en-GB" dirty="0"/>
              <a:t>Jitter amplification</a:t>
            </a:r>
            <a:endParaRPr lang="en-IN" dirty="0"/>
          </a:p>
        </p:txBody>
      </p:sp>
      <p:sp>
        <p:nvSpPr>
          <p:cNvPr id="13" name="Text Placeholder 12">
            <a:extLst>
              <a:ext uri="{FF2B5EF4-FFF2-40B4-BE49-F238E27FC236}">
                <a16:creationId xmlns:a16="http://schemas.microsoft.com/office/drawing/2014/main" id="{2CD14D46-6F20-5659-1FB2-1A4483D59663}"/>
              </a:ext>
            </a:extLst>
          </p:cNvPr>
          <p:cNvSpPr>
            <a:spLocks noGrp="1"/>
          </p:cNvSpPr>
          <p:nvPr>
            <p:ph type="body" idx="1"/>
          </p:nvPr>
        </p:nvSpPr>
        <p:spPr>
          <a:xfrm>
            <a:off x="1211246" y="2124205"/>
            <a:ext cx="8734032" cy="2089576"/>
          </a:xfrm>
        </p:spPr>
        <p:txBody>
          <a:bodyPr>
            <a:normAutofit/>
          </a:bodyPr>
          <a:lstStyle/>
          <a:p>
            <a:pPr marL="285750" indent="-285750">
              <a:buFont typeface="Arial" panose="020B0604020202020204" pitchFamily="34" charset="0"/>
              <a:buChar char="•"/>
            </a:pPr>
            <a:r>
              <a:rPr lang="en-GB" sz="1800" dirty="0"/>
              <a:t>It refers to the phenomenon where clock jitter (timing variations) increases as it propagates between different </a:t>
            </a:r>
            <a:r>
              <a:rPr lang="en-GB" sz="1800" dirty="0" err="1"/>
              <a:t>chiplets</a:t>
            </a:r>
            <a:r>
              <a:rPr lang="en-GB" sz="1800" dirty="0"/>
              <a:t> in a multi-</a:t>
            </a:r>
            <a:r>
              <a:rPr lang="en-GB" sz="1800" dirty="0" err="1"/>
              <a:t>chiplet</a:t>
            </a:r>
            <a:r>
              <a:rPr lang="en-GB" sz="1800" dirty="0"/>
              <a:t> package (MCP).</a:t>
            </a:r>
          </a:p>
          <a:p>
            <a:pPr marL="285750" indent="-285750">
              <a:buFont typeface="Arial" panose="020B0604020202020204" pitchFamily="34" charset="0"/>
              <a:buChar char="•"/>
            </a:pPr>
            <a:r>
              <a:rPr lang="en-GB" sz="1800" dirty="0"/>
              <a:t>Transfer function of a Lossy Channel decays with Frequency.</a:t>
            </a:r>
          </a:p>
          <a:p>
            <a:pPr marL="285750" indent="-285750">
              <a:buFont typeface="Arial" panose="020B0604020202020204" pitchFamily="34" charset="0"/>
              <a:buChar char="•"/>
            </a:pPr>
            <a:r>
              <a:rPr lang="en-GB" sz="1800" dirty="0"/>
              <a:t>Jitter passing through a Lossy Channel amplifies due to higher Jitter attenuation at Higher Sideband.</a:t>
            </a:r>
            <a:endParaRPr lang="en-IN" sz="1800" dirty="0"/>
          </a:p>
        </p:txBody>
      </p:sp>
      <p:sp>
        <p:nvSpPr>
          <p:cNvPr id="9" name="Date Placeholder 8">
            <a:extLst>
              <a:ext uri="{FF2B5EF4-FFF2-40B4-BE49-F238E27FC236}">
                <a16:creationId xmlns:a16="http://schemas.microsoft.com/office/drawing/2014/main" id="{7B1A4A3D-8F5C-3934-506D-DF348ED1AD19}"/>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B3D920D3-37BB-9D17-80F7-D88FB3E2017F}"/>
              </a:ext>
            </a:extLst>
          </p:cNvPr>
          <p:cNvSpPr>
            <a:spLocks noGrp="1"/>
          </p:cNvSpPr>
          <p:nvPr>
            <p:ph type="ftr" sz="quarter" idx="11"/>
          </p:nvPr>
        </p:nvSpPr>
        <p:spPr/>
        <p:txBody>
          <a:bodyPr/>
          <a:lstStyle/>
          <a:p>
            <a:r>
              <a:rPr lang="en-US"/>
              <a:t>Pitch Deck</a:t>
            </a:r>
            <a:endParaRPr lang="en-US" dirty="0"/>
          </a:p>
        </p:txBody>
      </p:sp>
      <p:sp>
        <p:nvSpPr>
          <p:cNvPr id="11" name="Slide Number Placeholder 10">
            <a:extLst>
              <a:ext uri="{FF2B5EF4-FFF2-40B4-BE49-F238E27FC236}">
                <a16:creationId xmlns:a16="http://schemas.microsoft.com/office/drawing/2014/main" id="{E814CB01-D182-E61E-A61D-A78B50C6A8F7}"/>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15" name="Picture 14">
            <a:extLst>
              <a:ext uri="{FF2B5EF4-FFF2-40B4-BE49-F238E27FC236}">
                <a16:creationId xmlns:a16="http://schemas.microsoft.com/office/drawing/2014/main" id="{552D6295-BAAA-CF76-00D8-55238ACAC0DF}"/>
              </a:ext>
            </a:extLst>
          </p:cNvPr>
          <p:cNvPicPr>
            <a:picLocks noChangeAspect="1"/>
          </p:cNvPicPr>
          <p:nvPr/>
        </p:nvPicPr>
        <p:blipFill>
          <a:blip r:embed="rId2"/>
          <a:stretch>
            <a:fillRect/>
          </a:stretch>
        </p:blipFill>
        <p:spPr>
          <a:xfrm>
            <a:off x="3767122" y="4406488"/>
            <a:ext cx="6801799" cy="1457528"/>
          </a:xfrm>
          <a:prstGeom prst="rect">
            <a:avLst/>
          </a:prstGeom>
        </p:spPr>
      </p:pic>
    </p:spTree>
    <p:extLst>
      <p:ext uri="{BB962C8B-B14F-4D97-AF65-F5344CB8AC3E}">
        <p14:creationId xmlns:p14="http://schemas.microsoft.com/office/powerpoint/2010/main" val="313775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6F1A-4CC8-1924-4635-D0E876F6AD06}"/>
              </a:ext>
            </a:extLst>
          </p:cNvPr>
          <p:cNvSpPr>
            <a:spLocks noGrp="1"/>
          </p:cNvSpPr>
          <p:nvPr>
            <p:ph type="title"/>
          </p:nvPr>
        </p:nvSpPr>
        <p:spPr>
          <a:xfrm>
            <a:off x="984250" y="691251"/>
            <a:ext cx="5111750" cy="1204912"/>
          </a:xfrm>
        </p:spPr>
        <p:txBody>
          <a:bodyPr/>
          <a:lstStyle/>
          <a:p>
            <a:r>
              <a:rPr lang="en-IN" dirty="0"/>
              <a:t>Combining System Jitter Model</a:t>
            </a:r>
          </a:p>
        </p:txBody>
      </p:sp>
      <p:sp>
        <p:nvSpPr>
          <p:cNvPr id="3" name="Text Placeholder 2">
            <a:extLst>
              <a:ext uri="{FF2B5EF4-FFF2-40B4-BE49-F238E27FC236}">
                <a16:creationId xmlns:a16="http://schemas.microsoft.com/office/drawing/2014/main" id="{EDF06CE6-B030-0679-7C1C-C515C5E8D404}"/>
              </a:ext>
            </a:extLst>
          </p:cNvPr>
          <p:cNvSpPr>
            <a:spLocks noGrp="1"/>
          </p:cNvSpPr>
          <p:nvPr>
            <p:ph type="body" idx="1"/>
          </p:nvPr>
        </p:nvSpPr>
        <p:spPr>
          <a:xfrm>
            <a:off x="1060416" y="2234153"/>
            <a:ext cx="5472359" cy="2727685"/>
          </a:xfrm>
        </p:spPr>
        <p:txBody>
          <a:bodyPr/>
          <a:lstStyle/>
          <a:p>
            <a:r>
              <a:rPr lang="en-GB" dirty="0"/>
              <a:t>This design method helps optimize a data connection. They use a model to predict how design choices (power levels, delays) affect jitters (tiny signal fluctuations). By simulating different choices, they create a map to identify which choices have the biggest impact on keeping jitters under control.</a:t>
            </a:r>
            <a:endParaRPr lang="en-IN" dirty="0"/>
          </a:p>
        </p:txBody>
      </p:sp>
      <p:sp>
        <p:nvSpPr>
          <p:cNvPr id="4" name="Date Placeholder 3">
            <a:extLst>
              <a:ext uri="{FF2B5EF4-FFF2-40B4-BE49-F238E27FC236}">
                <a16:creationId xmlns:a16="http://schemas.microsoft.com/office/drawing/2014/main" id="{35600ECD-173E-3B73-6CC7-E2C018A004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1C1FF97-B297-A2C2-C380-D649EA865764}"/>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B7EC7CFA-CDD7-9083-DF93-14844D93D63F}"/>
              </a:ext>
            </a:extLst>
          </p:cNvPr>
          <p:cNvSpPr>
            <a:spLocks noGrp="1"/>
          </p:cNvSpPr>
          <p:nvPr>
            <p:ph type="sldNum" sz="quarter" idx="12"/>
          </p:nvPr>
        </p:nvSpPr>
        <p:spPr/>
        <p:txBody>
          <a:bodyPr/>
          <a:lstStyle/>
          <a:p>
            <a:fld id="{B5CEABB6-07DC-46E8-9B57-56EC44A396E5}" type="slidenum">
              <a:rPr lang="en-US" smtClean="0"/>
              <a:t>18</a:t>
            </a:fld>
            <a:endParaRPr lang="en-US" dirty="0"/>
          </a:p>
        </p:txBody>
      </p:sp>
      <p:pic>
        <p:nvPicPr>
          <p:cNvPr id="8" name="Picture 7">
            <a:extLst>
              <a:ext uri="{FF2B5EF4-FFF2-40B4-BE49-F238E27FC236}">
                <a16:creationId xmlns:a16="http://schemas.microsoft.com/office/drawing/2014/main" id="{9EC9E48E-AEF5-4D95-2DF7-B24094FA3848}"/>
              </a:ext>
            </a:extLst>
          </p:cNvPr>
          <p:cNvPicPr>
            <a:picLocks noChangeAspect="1"/>
          </p:cNvPicPr>
          <p:nvPr/>
        </p:nvPicPr>
        <p:blipFill>
          <a:blip r:embed="rId2"/>
          <a:stretch>
            <a:fillRect/>
          </a:stretch>
        </p:blipFill>
        <p:spPr>
          <a:xfrm>
            <a:off x="4762173" y="3539117"/>
            <a:ext cx="6920779" cy="2627632"/>
          </a:xfrm>
          <a:prstGeom prst="rect">
            <a:avLst/>
          </a:prstGeom>
        </p:spPr>
      </p:pic>
    </p:spTree>
    <p:extLst>
      <p:ext uri="{BB962C8B-B14F-4D97-AF65-F5344CB8AC3E}">
        <p14:creationId xmlns:p14="http://schemas.microsoft.com/office/powerpoint/2010/main" val="3966556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8B2F19-A93A-F2F9-D49A-2096210B3A25}"/>
              </a:ext>
            </a:extLst>
          </p:cNvPr>
          <p:cNvSpPr>
            <a:spLocks noGrp="1"/>
          </p:cNvSpPr>
          <p:nvPr>
            <p:ph type="body" idx="1"/>
          </p:nvPr>
        </p:nvSpPr>
        <p:spPr>
          <a:xfrm>
            <a:off x="1362074" y="895546"/>
            <a:ext cx="8743459" cy="3506772"/>
          </a:xfrm>
        </p:spPr>
        <p:txBody>
          <a:bodyPr>
            <a:normAutofit/>
          </a:bodyPr>
          <a:lstStyle/>
          <a:p>
            <a:r>
              <a:rPr lang="en-GB" sz="1800" dirty="0"/>
              <a:t>Two separate channel designs were selected to compare the jitter amplification. The amplification difference is a function of the channel stack up and the channel design geometry.</a:t>
            </a:r>
          </a:p>
          <a:p>
            <a:r>
              <a:rPr lang="en-GB" sz="1800" dirty="0"/>
              <a:t>Design 1 is a channel implemented in passive silicon interposer  and design 2 is using Integrated Fan-Out (</a:t>
            </a:r>
            <a:r>
              <a:rPr lang="en-GB" sz="1800" dirty="0" err="1"/>
              <a:t>lnFO</a:t>
            </a:r>
            <a:r>
              <a:rPr lang="en-GB" sz="1800" dirty="0"/>
              <a:t>) media as the channel.</a:t>
            </a:r>
          </a:p>
          <a:p>
            <a:r>
              <a:rPr lang="en-GB" sz="1800" dirty="0"/>
              <a:t>Design 1 is the first design that was improvised by changing dimensions and material to make Design 2</a:t>
            </a:r>
            <a:endParaRPr lang="en-IN" sz="1800" dirty="0"/>
          </a:p>
        </p:txBody>
      </p:sp>
      <p:sp>
        <p:nvSpPr>
          <p:cNvPr id="4" name="Date Placeholder 3">
            <a:extLst>
              <a:ext uri="{FF2B5EF4-FFF2-40B4-BE49-F238E27FC236}">
                <a16:creationId xmlns:a16="http://schemas.microsoft.com/office/drawing/2014/main" id="{A8F937ED-FB32-F511-A1AF-4D0B992D0F3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A49545B-DD7F-2E5A-A902-8801A1A1F112}"/>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4222C8BD-2D93-B806-9F57-896F2BF4A6E7}"/>
              </a:ext>
            </a:extLst>
          </p:cNvPr>
          <p:cNvSpPr>
            <a:spLocks noGrp="1"/>
          </p:cNvSpPr>
          <p:nvPr>
            <p:ph type="sldNum" sz="quarter" idx="12"/>
          </p:nvPr>
        </p:nvSpPr>
        <p:spPr/>
        <p:txBody>
          <a:bodyPr/>
          <a:lstStyle/>
          <a:p>
            <a:fld id="{B5CEABB6-07DC-46E8-9B57-56EC44A396E5}" type="slidenum">
              <a:rPr lang="en-US" smtClean="0"/>
              <a:t>19</a:t>
            </a:fld>
            <a:endParaRPr lang="en-US" dirty="0"/>
          </a:p>
        </p:txBody>
      </p:sp>
      <p:pic>
        <p:nvPicPr>
          <p:cNvPr id="8" name="Picture 7">
            <a:extLst>
              <a:ext uri="{FF2B5EF4-FFF2-40B4-BE49-F238E27FC236}">
                <a16:creationId xmlns:a16="http://schemas.microsoft.com/office/drawing/2014/main" id="{E7AFA93F-7DF9-F5D5-4220-29FE299D3E2A}"/>
              </a:ext>
            </a:extLst>
          </p:cNvPr>
          <p:cNvPicPr>
            <a:picLocks noChangeAspect="1"/>
          </p:cNvPicPr>
          <p:nvPr/>
        </p:nvPicPr>
        <p:blipFill>
          <a:blip r:embed="rId2"/>
          <a:stretch>
            <a:fillRect/>
          </a:stretch>
        </p:blipFill>
        <p:spPr>
          <a:xfrm>
            <a:off x="5545990" y="3050714"/>
            <a:ext cx="5134692" cy="3305636"/>
          </a:xfrm>
          <a:prstGeom prst="rect">
            <a:avLst/>
          </a:prstGeom>
        </p:spPr>
      </p:pic>
    </p:spTree>
    <p:extLst>
      <p:ext uri="{BB962C8B-B14F-4D97-AF65-F5344CB8AC3E}">
        <p14:creationId xmlns:p14="http://schemas.microsoft.com/office/powerpoint/2010/main" val="2472710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OVERVIEW</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65317" y="1410215"/>
            <a:ext cx="3516083" cy="514349"/>
          </a:xfrm>
        </p:spPr>
        <p:txBody>
          <a:bodyPr vert="horz" lIns="91440" tIns="45720" rIns="91440" bIns="45720" rtlCol="0" anchor="ctr">
            <a:normAutofit fontScale="92500"/>
          </a:bodyPr>
          <a:lstStyle/>
          <a:p>
            <a:r>
              <a:rPr lang="en-IN" sz="1800" dirty="0">
                <a:effectLst/>
                <a:latin typeface="Aptos" panose="020B0004020202020204" pitchFamily="34" charset="0"/>
                <a:ea typeface="Aptos" panose="020B0004020202020204" pitchFamily="34" charset="0"/>
                <a:cs typeface="Times New Roman" panose="02020603050405020304" pitchFamily="18" charset="0"/>
              </a:rPr>
              <a:t>Introduction to </a:t>
            </a:r>
            <a:r>
              <a:rPr lang="en-IN" sz="1800" dirty="0" err="1">
                <a:effectLst/>
                <a:latin typeface="Aptos" panose="020B0004020202020204" pitchFamily="34" charset="0"/>
                <a:ea typeface="Aptos" panose="020B0004020202020204" pitchFamily="34" charset="0"/>
                <a:cs typeface="Times New Roman" panose="02020603050405020304" pitchFamily="18" charset="0"/>
              </a:rPr>
              <a:t>Chiplets</a:t>
            </a:r>
            <a:r>
              <a:rPr lang="en-IN" sz="1800" dirty="0">
                <a:effectLst/>
                <a:latin typeface="Aptos" panose="020B0004020202020204" pitchFamily="34" charset="0"/>
                <a:ea typeface="Aptos" panose="020B0004020202020204" pitchFamily="34" charset="0"/>
                <a:cs typeface="Times New Roman" panose="02020603050405020304" pitchFamily="18" charset="0"/>
              </a:rPr>
              <a:t> </a:t>
            </a:r>
            <a:endParaRPr lang="en-US" dirty="0"/>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0" y="2185708"/>
            <a:ext cx="4046764" cy="719138"/>
          </a:xfrm>
        </p:spPr>
        <p:txBody>
          <a:bodyPr/>
          <a:lstStyle/>
          <a:p>
            <a:r>
              <a:rPr lang="en-GB" dirty="0"/>
              <a:t>Factors effecting  data transmission between </a:t>
            </a:r>
            <a:r>
              <a:rPr lang="en-GB" dirty="0" err="1"/>
              <a:t>chiplets</a:t>
            </a:r>
            <a:endParaRPr lang="en-US" dirty="0"/>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12938" y="3429000"/>
            <a:ext cx="3349626" cy="719138"/>
          </a:xfrm>
        </p:spPr>
        <p:txBody>
          <a:bodyPr/>
          <a:lstStyle/>
          <a:p>
            <a:r>
              <a:rPr lang="en-US" dirty="0"/>
              <a:t>Jitter Modeling</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65317" y="4576248"/>
            <a:ext cx="3981447" cy="648216"/>
          </a:xfrm>
        </p:spPr>
        <p:txBody>
          <a:bodyPr/>
          <a:lstStyle/>
          <a:p>
            <a:r>
              <a:rPr lang="en-US" dirty="0"/>
              <a:t>Results and case study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403287"/>
          </a:xfrm>
        </p:spPr>
        <p:txBody>
          <a:bodyPr>
            <a:normAutofit/>
          </a:bodyPr>
          <a:lstStyle/>
          <a:p>
            <a:r>
              <a:rPr lang="en-US" sz="1800" dirty="0"/>
              <a:t>What are </a:t>
            </a:r>
            <a:r>
              <a:rPr lang="en-US" sz="1800" dirty="0" err="1"/>
              <a:t>Chiplets</a:t>
            </a:r>
            <a:r>
              <a:rPr lang="en-US" sz="1800" dirty="0"/>
              <a:t> , Why </a:t>
            </a:r>
            <a:r>
              <a:rPr lang="en-US" sz="1800" dirty="0" err="1"/>
              <a:t>chiplets</a:t>
            </a:r>
            <a:endParaRPr lang="en-US" sz="1800"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lstStyle/>
          <a:p>
            <a:r>
              <a:rPr lang="en-IN" sz="1800" dirty="0">
                <a:effectLst/>
                <a:latin typeface="Aptos" panose="020B0004020202020204" pitchFamily="34" charset="0"/>
                <a:ea typeface="Aptos" panose="020B0004020202020204" pitchFamily="34" charset="0"/>
                <a:cs typeface="Times New Roman" panose="02020603050405020304" pitchFamily="18" charset="0"/>
              </a:rPr>
              <a:t>Power integrity, Signal Integrity</a:t>
            </a:r>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952044" cy="547958"/>
          </a:xfrm>
        </p:spPr>
        <p:txBody>
          <a:bodyPr>
            <a:noAutofit/>
          </a:bodyPr>
          <a:lstStyle/>
          <a:p>
            <a:r>
              <a:rPr lang="en-US" sz="1800" dirty="0"/>
              <a:t>Jitter amplification, Combining System Jitter Model</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IN" sz="1800" dirty="0">
                <a:effectLst/>
                <a:latin typeface="Aptos" panose="020B0004020202020204" pitchFamily="34" charset="0"/>
                <a:ea typeface="Aptos" panose="020B0004020202020204" pitchFamily="34" charset="0"/>
                <a:cs typeface="Times New Roman" panose="02020603050405020304" pitchFamily="18" charset="0"/>
              </a:rPr>
              <a:t>Comparing different input design factors to get output response,</a:t>
            </a:r>
            <a:r>
              <a:rPr lang="en-IN" sz="1800" b="0" i="0" u="none" strike="noStrike" baseline="0" dirty="0">
                <a:solidFill>
                  <a:srgbClr val="2C2929"/>
                </a:solidFill>
                <a:latin typeface="Times New Roman" panose="02020603050405020304" pitchFamily="18" charset="0"/>
              </a:rPr>
              <a:t> Model correlation</a:t>
            </a:r>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20XX</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188ED4-FA62-095E-32C6-2CCEF74D96C1}"/>
              </a:ext>
            </a:extLst>
          </p:cNvPr>
          <p:cNvPicPr>
            <a:picLocks noChangeAspect="1"/>
          </p:cNvPicPr>
          <p:nvPr/>
        </p:nvPicPr>
        <p:blipFill>
          <a:blip r:embed="rId2"/>
          <a:stretch>
            <a:fillRect/>
          </a:stretch>
        </p:blipFill>
        <p:spPr>
          <a:xfrm>
            <a:off x="713624" y="257244"/>
            <a:ext cx="10764752" cy="5344271"/>
          </a:xfrm>
          <a:prstGeom prst="rect">
            <a:avLst/>
          </a:prstGeom>
        </p:spPr>
      </p:pic>
      <p:sp>
        <p:nvSpPr>
          <p:cNvPr id="9" name="TextBox 8">
            <a:extLst>
              <a:ext uri="{FF2B5EF4-FFF2-40B4-BE49-F238E27FC236}">
                <a16:creationId xmlns:a16="http://schemas.microsoft.com/office/drawing/2014/main" id="{E17EAF20-2DE7-0F3D-848A-9F2149D30083}"/>
              </a:ext>
            </a:extLst>
          </p:cNvPr>
          <p:cNvSpPr txBox="1"/>
          <p:nvPr/>
        </p:nvSpPr>
        <p:spPr>
          <a:xfrm>
            <a:off x="1131216" y="5778631"/>
            <a:ext cx="9473939" cy="369332"/>
          </a:xfrm>
          <a:prstGeom prst="rect">
            <a:avLst/>
          </a:prstGeom>
          <a:noFill/>
        </p:spPr>
        <p:txBody>
          <a:bodyPr wrap="square" rtlCol="0">
            <a:spAutoFit/>
          </a:bodyPr>
          <a:lstStyle/>
          <a:p>
            <a:r>
              <a:rPr lang="en-GB"/>
              <a:t>Input Design Factors of Considerations.</a:t>
            </a:r>
            <a:endParaRPr lang="en-IN" dirty="0"/>
          </a:p>
        </p:txBody>
      </p:sp>
    </p:spTree>
    <p:extLst>
      <p:ext uri="{BB962C8B-B14F-4D97-AF65-F5344CB8AC3E}">
        <p14:creationId xmlns:p14="http://schemas.microsoft.com/office/powerpoint/2010/main" val="2350193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46A91BC-A67D-2BB7-A6AB-3FD6DAF78F0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83A9235-2889-C6CA-04C6-F903E8F77A0A}"/>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2444182F-D952-0FC9-D8FD-AC15EA356868}"/>
              </a:ext>
            </a:extLst>
          </p:cNvPr>
          <p:cNvSpPr>
            <a:spLocks noGrp="1"/>
          </p:cNvSpPr>
          <p:nvPr>
            <p:ph type="sldNum" sz="quarter" idx="12"/>
          </p:nvPr>
        </p:nvSpPr>
        <p:spPr/>
        <p:txBody>
          <a:bodyPr/>
          <a:lstStyle/>
          <a:p>
            <a:fld id="{B5CEABB6-07DC-46E8-9B57-56EC44A396E5}" type="slidenum">
              <a:rPr lang="en-US" smtClean="0"/>
              <a:t>21</a:t>
            </a:fld>
            <a:endParaRPr lang="en-US" dirty="0"/>
          </a:p>
        </p:txBody>
      </p:sp>
      <p:pic>
        <p:nvPicPr>
          <p:cNvPr id="8" name="Picture 7">
            <a:extLst>
              <a:ext uri="{FF2B5EF4-FFF2-40B4-BE49-F238E27FC236}">
                <a16:creationId xmlns:a16="http://schemas.microsoft.com/office/drawing/2014/main" id="{619A9924-F67B-94C1-45F9-33361E51BE1A}"/>
              </a:ext>
            </a:extLst>
          </p:cNvPr>
          <p:cNvPicPr>
            <a:picLocks noChangeAspect="1"/>
          </p:cNvPicPr>
          <p:nvPr/>
        </p:nvPicPr>
        <p:blipFill>
          <a:blip r:embed="rId2"/>
          <a:stretch>
            <a:fillRect/>
          </a:stretch>
        </p:blipFill>
        <p:spPr>
          <a:xfrm>
            <a:off x="1580523" y="433632"/>
            <a:ext cx="6960161" cy="3869666"/>
          </a:xfrm>
          <a:prstGeom prst="rect">
            <a:avLst/>
          </a:prstGeom>
        </p:spPr>
      </p:pic>
      <p:sp>
        <p:nvSpPr>
          <p:cNvPr id="11" name="TextBox 10">
            <a:extLst>
              <a:ext uri="{FF2B5EF4-FFF2-40B4-BE49-F238E27FC236}">
                <a16:creationId xmlns:a16="http://schemas.microsoft.com/office/drawing/2014/main" id="{AB5C0830-DA84-7886-464E-B12AC6B4FD99}"/>
              </a:ext>
            </a:extLst>
          </p:cNvPr>
          <p:cNvSpPr txBox="1"/>
          <p:nvPr/>
        </p:nvSpPr>
        <p:spPr>
          <a:xfrm>
            <a:off x="471340" y="4647414"/>
            <a:ext cx="9558780" cy="1200329"/>
          </a:xfrm>
          <a:prstGeom prst="rect">
            <a:avLst/>
          </a:prstGeom>
          <a:noFill/>
        </p:spPr>
        <p:txBody>
          <a:bodyPr wrap="square" rtlCol="0">
            <a:spAutoFit/>
          </a:bodyPr>
          <a:lstStyle/>
          <a:p>
            <a:r>
              <a:rPr lang="en-GB" dirty="0"/>
              <a:t>The peak to peak jitter using unified jitter model. </a:t>
            </a:r>
          </a:p>
          <a:p>
            <a:pPr algn="l"/>
            <a:r>
              <a:rPr lang="en-IN" dirty="0">
                <a:solidFill>
                  <a:srgbClr val="2C292A"/>
                </a:solidFill>
                <a:latin typeface="Times New Roman" panose="02020603050405020304" pitchFamily="18" charset="0"/>
              </a:rPr>
              <a:t>A</a:t>
            </a:r>
            <a:r>
              <a:rPr lang="en-IN" sz="1800" b="0" i="0" u="none" strike="noStrike" baseline="0" dirty="0">
                <a:solidFill>
                  <a:srgbClr val="2C292A"/>
                </a:solidFill>
                <a:latin typeface="Times New Roman" panose="02020603050405020304" pitchFamily="18" charset="0"/>
              </a:rPr>
              <a:t>n (Response Surface Methodology) RSM-based design of </a:t>
            </a:r>
            <a:r>
              <a:rPr lang="en-GB" sz="1800" b="0" i="0" u="none" strike="noStrike" baseline="0" dirty="0">
                <a:solidFill>
                  <a:srgbClr val="2C292A"/>
                </a:solidFill>
                <a:latin typeface="Times New Roman" panose="02020603050405020304" pitchFamily="18" charset="0"/>
              </a:rPr>
              <a:t>the experiment matrix was created</a:t>
            </a:r>
            <a:r>
              <a:rPr lang="en-GB" sz="1800" b="0" i="0" u="none" strike="noStrike" baseline="0" dirty="0">
                <a:solidFill>
                  <a:srgbClr val="4E4D51"/>
                </a:solidFill>
                <a:latin typeface="Times New Roman" panose="02020603050405020304" pitchFamily="18" charset="0"/>
              </a:rPr>
              <a:t>. </a:t>
            </a:r>
            <a:r>
              <a:rPr lang="en-GB" sz="1800" b="0" i="0" u="none" strike="noStrike" baseline="0" dirty="0">
                <a:solidFill>
                  <a:srgbClr val="2C292A"/>
                </a:solidFill>
                <a:latin typeface="Times New Roman" panose="02020603050405020304" pitchFamily="18" charset="0"/>
              </a:rPr>
              <a:t>The </a:t>
            </a:r>
            <a:r>
              <a:rPr lang="en-IN" sz="1800" b="0" i="0" u="none" strike="noStrike" baseline="0" dirty="0">
                <a:solidFill>
                  <a:srgbClr val="2C292A"/>
                </a:solidFill>
                <a:latin typeface="Times New Roman" panose="02020603050405020304" pitchFamily="18" charset="0"/>
              </a:rPr>
              <a:t>power supply noise tone amplitude variables </a:t>
            </a:r>
            <a:r>
              <a:rPr lang="en-GB" sz="1800" b="0" i="0" u="none" strike="noStrike" baseline="0" dirty="0">
                <a:solidFill>
                  <a:srgbClr val="2C292A"/>
                </a:solidFill>
                <a:latin typeface="Times New Roman" panose="02020603050405020304" pitchFamily="18" charset="0"/>
              </a:rPr>
              <a:t>were varied from O to 20% and the Buffer delay variables are varied +/-30% </a:t>
            </a:r>
            <a:r>
              <a:rPr lang="en-IN" sz="1800" b="0" i="0" u="none" strike="noStrike" baseline="0" dirty="0">
                <a:solidFill>
                  <a:srgbClr val="2C292A"/>
                </a:solidFill>
                <a:latin typeface="Times New Roman" panose="02020603050405020304" pitchFamily="18" charset="0"/>
              </a:rPr>
              <a:t>from their default values.</a:t>
            </a:r>
            <a:endParaRPr lang="en-IN" dirty="0"/>
          </a:p>
        </p:txBody>
      </p:sp>
    </p:spTree>
    <p:extLst>
      <p:ext uri="{BB962C8B-B14F-4D97-AF65-F5344CB8AC3E}">
        <p14:creationId xmlns:p14="http://schemas.microsoft.com/office/powerpoint/2010/main" val="3538961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0BC573-BD3A-2EC5-F1DD-49B3BE16743D}"/>
              </a:ext>
            </a:extLst>
          </p:cNvPr>
          <p:cNvSpPr>
            <a:spLocks noGrp="1"/>
          </p:cNvSpPr>
          <p:nvPr>
            <p:ph type="body" idx="1"/>
          </p:nvPr>
        </p:nvSpPr>
        <p:spPr>
          <a:xfrm>
            <a:off x="5802100" y="3660773"/>
            <a:ext cx="5111750" cy="1525588"/>
          </a:xfrm>
        </p:spPr>
        <p:txBody>
          <a:bodyPr>
            <a:normAutofit lnSpcReduction="10000"/>
          </a:bodyPr>
          <a:lstStyle/>
          <a:p>
            <a:pPr algn="l"/>
            <a:r>
              <a:rPr lang="en-GB" sz="1800" b="0" i="0" u="none" strike="noStrike" baseline="0" dirty="0">
                <a:solidFill>
                  <a:srgbClr val="2C292A"/>
                </a:solidFill>
                <a:latin typeface="Times New Roman" panose="02020603050405020304" pitchFamily="18" charset="0"/>
              </a:rPr>
              <a:t>Individual input variables, </a:t>
            </a:r>
            <a:r>
              <a:rPr lang="en-GB" sz="1800" b="1" i="1" u="none" strike="noStrike" baseline="0" dirty="0">
                <a:solidFill>
                  <a:srgbClr val="2C292A"/>
                </a:solidFill>
                <a:latin typeface="Arial" panose="020B0604020202020204" pitchFamily="34" charset="0"/>
              </a:rPr>
              <a:t>xl </a:t>
            </a:r>
            <a:r>
              <a:rPr lang="en-GB" sz="1800" b="1" i="1" u="none" strike="noStrike" baseline="0" dirty="0">
                <a:solidFill>
                  <a:srgbClr val="4E4D51"/>
                </a:solidFill>
                <a:latin typeface="Arial" panose="020B0604020202020204" pitchFamily="34" charset="0"/>
              </a:rPr>
              <a:t>, </a:t>
            </a:r>
            <a:r>
              <a:rPr lang="en-GB" sz="1800" b="1" i="1" u="none" strike="noStrike" baseline="0" dirty="0">
                <a:solidFill>
                  <a:srgbClr val="2C292A"/>
                </a:solidFill>
                <a:latin typeface="Arial" panose="020B0604020202020204" pitchFamily="34" charset="0"/>
              </a:rPr>
              <a:t>x2</a:t>
            </a:r>
            <a:r>
              <a:rPr lang="en-GB" sz="1800" b="1" i="1" u="none" strike="noStrike" baseline="0" dirty="0">
                <a:solidFill>
                  <a:srgbClr val="4E4D51"/>
                </a:solidFill>
                <a:latin typeface="Arial" panose="020B0604020202020204" pitchFamily="34" charset="0"/>
              </a:rPr>
              <a:t>, </a:t>
            </a:r>
            <a:r>
              <a:rPr lang="en-GB" sz="1800" b="0" i="0" u="none" strike="noStrike" baseline="0" dirty="0">
                <a:solidFill>
                  <a:srgbClr val="2C292A"/>
                </a:solidFill>
                <a:latin typeface="Times New Roman" panose="02020603050405020304" pitchFamily="18" charset="0"/>
              </a:rPr>
              <a:t>and</a:t>
            </a:r>
          </a:p>
          <a:p>
            <a:pPr algn="l"/>
            <a:r>
              <a:rPr lang="en-GB" sz="1800" b="0" i="0" u="none" strike="noStrike" baseline="0" dirty="0">
                <a:solidFill>
                  <a:srgbClr val="2C292A"/>
                </a:solidFill>
                <a:latin typeface="Times New Roman" panose="02020603050405020304" pitchFamily="18" charset="0"/>
              </a:rPr>
              <a:t>the interaction between input variables </a:t>
            </a:r>
            <a:r>
              <a:rPr lang="en-GB" sz="1800" b="1" i="1" u="none" strike="noStrike" baseline="0" dirty="0">
                <a:solidFill>
                  <a:srgbClr val="2C292A"/>
                </a:solidFill>
                <a:latin typeface="Arial" panose="020B0604020202020204" pitchFamily="34" charset="0"/>
              </a:rPr>
              <a:t>x3</a:t>
            </a:r>
          </a:p>
          <a:p>
            <a:pPr algn="l"/>
            <a:r>
              <a:rPr lang="en-GB" sz="1800" b="0" i="0" u="none" strike="noStrike" baseline="0" dirty="0">
                <a:solidFill>
                  <a:srgbClr val="2C292A"/>
                </a:solidFill>
                <a:latin typeface="Times New Roman" panose="02020603050405020304" pitchFamily="18" charset="0"/>
              </a:rPr>
              <a:t>and </a:t>
            </a:r>
            <a:r>
              <a:rPr lang="en-GB" sz="1800" b="0" i="1" u="none" strike="noStrike" baseline="0" dirty="0">
                <a:solidFill>
                  <a:srgbClr val="2C292A"/>
                </a:solidFill>
                <a:latin typeface="Times New Roman" panose="02020603050405020304" pitchFamily="18" charset="0"/>
              </a:rPr>
              <a:t>x8 </a:t>
            </a:r>
            <a:r>
              <a:rPr lang="en-GB" sz="1800" b="0" i="0" u="none" strike="noStrike" baseline="0" dirty="0">
                <a:solidFill>
                  <a:srgbClr val="2C292A"/>
                </a:solidFill>
                <a:latin typeface="Times New Roman" panose="02020603050405020304" pitchFamily="18" charset="0"/>
              </a:rPr>
              <a:t>show the maximum significance to</a:t>
            </a:r>
          </a:p>
          <a:p>
            <a:pPr algn="l"/>
            <a:r>
              <a:rPr lang="en-IN" sz="1800" b="0" i="0" u="none" strike="noStrike" baseline="0" dirty="0">
                <a:solidFill>
                  <a:srgbClr val="2C292A"/>
                </a:solidFill>
                <a:latin typeface="Times New Roman" panose="02020603050405020304" pitchFamily="18" charset="0"/>
              </a:rPr>
              <a:t>predict the output response.</a:t>
            </a:r>
            <a:endParaRPr lang="en-IN" dirty="0"/>
          </a:p>
        </p:txBody>
      </p:sp>
      <p:sp>
        <p:nvSpPr>
          <p:cNvPr id="4" name="Date Placeholder 3">
            <a:extLst>
              <a:ext uri="{FF2B5EF4-FFF2-40B4-BE49-F238E27FC236}">
                <a16:creationId xmlns:a16="http://schemas.microsoft.com/office/drawing/2014/main" id="{674DA4B8-04C7-7B26-348B-D2111B77B57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4D5CA1E-C878-9A25-EACE-02E07881B8AD}"/>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2778111B-92DE-D9BD-C793-3A39CE3B9812}"/>
              </a:ext>
            </a:extLst>
          </p:cNvPr>
          <p:cNvSpPr>
            <a:spLocks noGrp="1"/>
          </p:cNvSpPr>
          <p:nvPr>
            <p:ph type="sldNum" sz="quarter" idx="12"/>
          </p:nvPr>
        </p:nvSpPr>
        <p:spPr/>
        <p:txBody>
          <a:bodyPr/>
          <a:lstStyle/>
          <a:p>
            <a:fld id="{B5CEABB6-07DC-46E8-9B57-56EC44A396E5}" type="slidenum">
              <a:rPr lang="en-US" smtClean="0"/>
              <a:t>22</a:t>
            </a:fld>
            <a:endParaRPr lang="en-US" dirty="0"/>
          </a:p>
        </p:txBody>
      </p:sp>
      <p:pic>
        <p:nvPicPr>
          <p:cNvPr id="7" name="Picture 6">
            <a:extLst>
              <a:ext uri="{FF2B5EF4-FFF2-40B4-BE49-F238E27FC236}">
                <a16:creationId xmlns:a16="http://schemas.microsoft.com/office/drawing/2014/main" id="{FCA41A0F-F3FE-C018-73A4-5BB435DDA5CD}"/>
              </a:ext>
            </a:extLst>
          </p:cNvPr>
          <p:cNvPicPr>
            <a:picLocks noChangeAspect="1"/>
          </p:cNvPicPr>
          <p:nvPr/>
        </p:nvPicPr>
        <p:blipFill>
          <a:blip r:embed="rId2"/>
          <a:stretch>
            <a:fillRect/>
          </a:stretch>
        </p:blipFill>
        <p:spPr>
          <a:xfrm>
            <a:off x="42140" y="242443"/>
            <a:ext cx="5182323" cy="6373114"/>
          </a:xfrm>
          <a:prstGeom prst="rect">
            <a:avLst/>
          </a:prstGeom>
        </p:spPr>
      </p:pic>
    </p:spTree>
    <p:extLst>
      <p:ext uri="{BB962C8B-B14F-4D97-AF65-F5344CB8AC3E}">
        <p14:creationId xmlns:p14="http://schemas.microsoft.com/office/powerpoint/2010/main" val="2400759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A31DE-5CE4-37A3-E590-5BF38045C92A}"/>
              </a:ext>
            </a:extLst>
          </p:cNvPr>
          <p:cNvSpPr>
            <a:spLocks noGrp="1"/>
          </p:cNvSpPr>
          <p:nvPr>
            <p:ph type="body" idx="1"/>
          </p:nvPr>
        </p:nvSpPr>
        <p:spPr>
          <a:xfrm>
            <a:off x="3108796" y="4446293"/>
            <a:ext cx="5639278" cy="1525588"/>
          </a:xfrm>
        </p:spPr>
        <p:txBody>
          <a:bodyPr/>
          <a:lstStyle/>
          <a:p>
            <a:r>
              <a:rPr lang="en-GB" dirty="0"/>
              <a:t>Relationship between input variables and output jitter response based on the fit model. A prediction profiler can be used to select and tune input variables to achieve desired output response</a:t>
            </a:r>
            <a:endParaRPr lang="en-IN" dirty="0"/>
          </a:p>
        </p:txBody>
      </p:sp>
      <p:sp>
        <p:nvSpPr>
          <p:cNvPr id="4" name="Date Placeholder 3">
            <a:extLst>
              <a:ext uri="{FF2B5EF4-FFF2-40B4-BE49-F238E27FC236}">
                <a16:creationId xmlns:a16="http://schemas.microsoft.com/office/drawing/2014/main" id="{B0D3AB62-FFF0-B406-2037-CED964A2069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A86FA2-4BBC-71C9-AF74-1498E13DCBA4}"/>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A35C18A5-B0A8-D097-A5E6-10A903045646}"/>
              </a:ext>
            </a:extLst>
          </p:cNvPr>
          <p:cNvSpPr>
            <a:spLocks noGrp="1"/>
          </p:cNvSpPr>
          <p:nvPr>
            <p:ph type="sldNum" sz="quarter" idx="12"/>
          </p:nvPr>
        </p:nvSpPr>
        <p:spPr/>
        <p:txBody>
          <a:bodyPr/>
          <a:lstStyle/>
          <a:p>
            <a:fld id="{B5CEABB6-07DC-46E8-9B57-56EC44A396E5}" type="slidenum">
              <a:rPr lang="en-US" smtClean="0"/>
              <a:t>23</a:t>
            </a:fld>
            <a:endParaRPr lang="en-US" dirty="0"/>
          </a:p>
        </p:txBody>
      </p:sp>
      <p:pic>
        <p:nvPicPr>
          <p:cNvPr id="8" name="Picture 7">
            <a:extLst>
              <a:ext uri="{FF2B5EF4-FFF2-40B4-BE49-F238E27FC236}">
                <a16:creationId xmlns:a16="http://schemas.microsoft.com/office/drawing/2014/main" id="{336E7DDC-0FA0-293B-D359-EE358A3AD5D9}"/>
              </a:ext>
            </a:extLst>
          </p:cNvPr>
          <p:cNvPicPr>
            <a:picLocks noChangeAspect="1"/>
          </p:cNvPicPr>
          <p:nvPr/>
        </p:nvPicPr>
        <p:blipFill>
          <a:blip r:embed="rId2"/>
          <a:stretch>
            <a:fillRect/>
          </a:stretch>
        </p:blipFill>
        <p:spPr>
          <a:xfrm>
            <a:off x="1402917" y="644964"/>
            <a:ext cx="8523508" cy="3593751"/>
          </a:xfrm>
          <a:prstGeom prst="rect">
            <a:avLst/>
          </a:prstGeom>
        </p:spPr>
      </p:pic>
    </p:spTree>
    <p:extLst>
      <p:ext uri="{BB962C8B-B14F-4D97-AF65-F5344CB8AC3E}">
        <p14:creationId xmlns:p14="http://schemas.microsoft.com/office/powerpoint/2010/main" val="262757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F31A-5858-0992-9DCB-84F1BE6A3E19}"/>
              </a:ext>
            </a:extLst>
          </p:cNvPr>
          <p:cNvSpPr>
            <a:spLocks noGrp="1"/>
          </p:cNvSpPr>
          <p:nvPr>
            <p:ph type="title"/>
          </p:nvPr>
        </p:nvSpPr>
        <p:spPr>
          <a:xfrm>
            <a:off x="1362075" y="498100"/>
            <a:ext cx="5111750" cy="1204912"/>
          </a:xfrm>
        </p:spPr>
        <p:txBody>
          <a:bodyPr/>
          <a:lstStyle/>
          <a:p>
            <a:r>
              <a:rPr lang="en-IN" dirty="0"/>
              <a:t>An Empirical Case Study</a:t>
            </a:r>
          </a:p>
        </p:txBody>
      </p:sp>
      <p:sp>
        <p:nvSpPr>
          <p:cNvPr id="3" name="Text Placeholder 2">
            <a:extLst>
              <a:ext uri="{FF2B5EF4-FFF2-40B4-BE49-F238E27FC236}">
                <a16:creationId xmlns:a16="http://schemas.microsoft.com/office/drawing/2014/main" id="{F56FF5D4-E3EF-6CA2-3436-6DE1578A949A}"/>
              </a:ext>
            </a:extLst>
          </p:cNvPr>
          <p:cNvSpPr>
            <a:spLocks noGrp="1"/>
          </p:cNvSpPr>
          <p:nvPr>
            <p:ph type="body" idx="1"/>
          </p:nvPr>
        </p:nvSpPr>
        <p:spPr>
          <a:xfrm>
            <a:off x="1437488" y="2666205"/>
            <a:ext cx="6631855" cy="2320574"/>
          </a:xfrm>
        </p:spPr>
        <p:txBody>
          <a:bodyPr>
            <a:normAutofit/>
          </a:bodyPr>
          <a:lstStyle/>
          <a:p>
            <a:pPr marL="285750" indent="-285750">
              <a:buFont typeface="Wingdings" panose="05000000000000000000" pitchFamily="2" charset="2"/>
              <a:buChar char="q"/>
            </a:pPr>
            <a:r>
              <a:rPr lang="en-GB" sz="1600" dirty="0"/>
              <a:t>Based on the effect and worth analysis, the impact of the channel media was less than 3 times the top design factors. If the other factors were kept being the same, the overall performance would be similar.</a:t>
            </a:r>
          </a:p>
          <a:p>
            <a:pPr marL="285750" indent="-285750">
              <a:buFont typeface="Wingdings" panose="05000000000000000000" pitchFamily="2" charset="2"/>
              <a:buChar char="q"/>
            </a:pPr>
            <a:r>
              <a:rPr lang="en-GB" sz="1600" dirty="0"/>
              <a:t>comparing two systems interposer and </a:t>
            </a:r>
            <a:r>
              <a:rPr lang="en-GB" sz="1600" dirty="0" err="1"/>
              <a:t>InFO</a:t>
            </a:r>
            <a:r>
              <a:rPr lang="en-GB" sz="1600" dirty="0"/>
              <a:t> channel media for a system. Results showed minimal performance difference (within 1%) despite the channel change, supporting the initial analysis.</a:t>
            </a:r>
            <a:endParaRPr lang="en-IN" sz="1600" dirty="0"/>
          </a:p>
        </p:txBody>
      </p:sp>
      <p:sp>
        <p:nvSpPr>
          <p:cNvPr id="4" name="Date Placeholder 3">
            <a:extLst>
              <a:ext uri="{FF2B5EF4-FFF2-40B4-BE49-F238E27FC236}">
                <a16:creationId xmlns:a16="http://schemas.microsoft.com/office/drawing/2014/main" id="{E76C9E29-D40A-DE76-A803-17B2BD56C55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1852906-E9E7-325D-CAAC-46B6DE36A72C}"/>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B918B04B-7218-0B46-6638-4276EB5924E9}"/>
              </a:ext>
            </a:extLst>
          </p:cNvPr>
          <p:cNvSpPr>
            <a:spLocks noGrp="1"/>
          </p:cNvSpPr>
          <p:nvPr>
            <p:ph type="sldNum" sz="quarter" idx="12"/>
          </p:nvPr>
        </p:nvSpPr>
        <p:spPr/>
        <p:txBody>
          <a:bodyPr/>
          <a:lstStyle/>
          <a:p>
            <a:fld id="{B5CEABB6-07DC-46E8-9B57-56EC44A396E5}" type="slidenum">
              <a:rPr lang="en-US" smtClean="0"/>
              <a:t>24</a:t>
            </a:fld>
            <a:endParaRPr lang="en-US" dirty="0"/>
          </a:p>
        </p:txBody>
      </p:sp>
    </p:spTree>
    <p:extLst>
      <p:ext uri="{BB962C8B-B14F-4D97-AF65-F5344CB8AC3E}">
        <p14:creationId xmlns:p14="http://schemas.microsoft.com/office/powerpoint/2010/main" val="1703640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3751-E9AD-A20C-B269-015F8C3D7D5E}"/>
              </a:ext>
            </a:extLst>
          </p:cNvPr>
          <p:cNvSpPr>
            <a:spLocks noGrp="1"/>
          </p:cNvSpPr>
          <p:nvPr>
            <p:ph type="title"/>
          </p:nvPr>
        </p:nvSpPr>
        <p:spPr>
          <a:xfrm>
            <a:off x="1362075" y="498100"/>
            <a:ext cx="5111750" cy="1204912"/>
          </a:xfrm>
        </p:spPr>
        <p:txBody>
          <a:bodyPr/>
          <a:lstStyle/>
          <a:p>
            <a:r>
              <a:rPr lang="en-GB" dirty="0"/>
              <a:t>Conclusion</a:t>
            </a:r>
            <a:endParaRPr lang="en-IN" dirty="0"/>
          </a:p>
        </p:txBody>
      </p:sp>
      <p:sp>
        <p:nvSpPr>
          <p:cNvPr id="3" name="Text Placeholder 2">
            <a:extLst>
              <a:ext uri="{FF2B5EF4-FFF2-40B4-BE49-F238E27FC236}">
                <a16:creationId xmlns:a16="http://schemas.microsoft.com/office/drawing/2014/main" id="{87C215A0-305B-FC95-7F8C-FC17DF4577D6}"/>
              </a:ext>
            </a:extLst>
          </p:cNvPr>
          <p:cNvSpPr>
            <a:spLocks noGrp="1"/>
          </p:cNvSpPr>
          <p:nvPr>
            <p:ph type="body" idx="1"/>
          </p:nvPr>
        </p:nvSpPr>
        <p:spPr>
          <a:xfrm>
            <a:off x="1362074" y="2218472"/>
            <a:ext cx="6820391" cy="3192513"/>
          </a:xfrm>
        </p:spPr>
        <p:txBody>
          <a:bodyPr>
            <a:normAutofit/>
          </a:bodyPr>
          <a:lstStyle/>
          <a:p>
            <a:pPr marL="285750" indent="-285750">
              <a:buFont typeface="Wingdings" panose="05000000000000000000" pitchFamily="2" charset="2"/>
              <a:buChar char="q"/>
            </a:pPr>
            <a:r>
              <a:rPr lang="en-GB" dirty="0"/>
              <a:t>Implementing a </a:t>
            </a:r>
            <a:r>
              <a:rPr lang="en-GB" dirty="0" err="1"/>
              <a:t>Chiplets</a:t>
            </a:r>
            <a:r>
              <a:rPr lang="en-GB" dirty="0"/>
              <a:t> System provides additional system benefits than traditional monolithic SOC approach.</a:t>
            </a:r>
          </a:p>
          <a:p>
            <a:pPr marL="285750" indent="-285750">
              <a:buFont typeface="Wingdings" panose="05000000000000000000" pitchFamily="2" charset="2"/>
              <a:buChar char="q"/>
            </a:pPr>
            <a:r>
              <a:rPr lang="en-GB" dirty="0"/>
              <a:t>It proposes a unified model to </a:t>
            </a:r>
            <a:r>
              <a:rPr lang="en-GB" dirty="0" err="1"/>
              <a:t>analyze</a:t>
            </a:r>
            <a:r>
              <a:rPr lang="en-GB" dirty="0"/>
              <a:t> timing uncertainties (jitter) in systems. This model helps identify key design factors impacting jitter and their relative importance. The model's accuracy is validated with real-world data. It's then used to create simulations for further analysis, allowing engineers to assess design trade-offs and optimize system performance. A real-world example confirms the methodology's effectiveness.</a:t>
            </a:r>
            <a:endParaRPr lang="en-IN" dirty="0"/>
          </a:p>
        </p:txBody>
      </p:sp>
      <p:sp>
        <p:nvSpPr>
          <p:cNvPr id="4" name="Date Placeholder 3">
            <a:extLst>
              <a:ext uri="{FF2B5EF4-FFF2-40B4-BE49-F238E27FC236}">
                <a16:creationId xmlns:a16="http://schemas.microsoft.com/office/drawing/2014/main" id="{95F82CAD-E695-E856-22F2-53AAD57A3F6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F580BB0-2982-C0C6-2653-8E833BC50D16}"/>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C07687D1-689B-C0F0-F53F-F49640A95AAC}"/>
              </a:ext>
            </a:extLst>
          </p:cNvPr>
          <p:cNvSpPr>
            <a:spLocks noGrp="1"/>
          </p:cNvSpPr>
          <p:nvPr>
            <p:ph type="sldNum" sz="quarter" idx="12"/>
          </p:nvPr>
        </p:nvSpPr>
        <p:spPr/>
        <p:txBody>
          <a:bodyPr/>
          <a:lstStyle/>
          <a:p>
            <a:fld id="{B5CEABB6-07DC-46E8-9B57-56EC44A396E5}" type="slidenum">
              <a:rPr lang="en-US" smtClean="0"/>
              <a:t>25</a:t>
            </a:fld>
            <a:endParaRPr lang="en-US" dirty="0"/>
          </a:p>
        </p:txBody>
      </p:sp>
    </p:spTree>
    <p:extLst>
      <p:ext uri="{BB962C8B-B14F-4D97-AF65-F5344CB8AC3E}">
        <p14:creationId xmlns:p14="http://schemas.microsoft.com/office/powerpoint/2010/main" val="118715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
        <p:nvSpPr>
          <p:cNvPr id="10" name="Title 7">
            <a:extLst>
              <a:ext uri="{FF2B5EF4-FFF2-40B4-BE49-F238E27FC236}">
                <a16:creationId xmlns:a16="http://schemas.microsoft.com/office/drawing/2014/main" id="{4D303EA7-C51A-87D3-443A-A09893A7CBE7}"/>
              </a:ext>
            </a:extLst>
          </p:cNvPr>
          <p:cNvSpPr>
            <a:spLocks noGrp="1"/>
          </p:cNvSpPr>
          <p:nvPr>
            <p:ph type="subTitle" idx="1"/>
          </p:nvPr>
        </p:nvSpPr>
        <p:spPr>
          <a:xfrm>
            <a:off x="584462" y="216816"/>
            <a:ext cx="10972799" cy="6221691"/>
          </a:xfrm>
        </p:spPr>
        <p:txBody>
          <a:bodyPr/>
          <a:lstStyle/>
          <a:p>
            <a:r>
              <a:rPr lang="en-IN" b="1" dirty="0">
                <a:effectLst/>
              </a:rPr>
              <a:t>REFERENCES</a:t>
            </a:r>
          </a:p>
          <a:p>
            <a:pPr marL="285750" indent="-285750">
              <a:buFont typeface="Arial" panose="020B0604020202020204" pitchFamily="34" charset="0"/>
              <a:buChar char="•"/>
            </a:pPr>
            <a:r>
              <a:rPr lang="en-IN" dirty="0">
                <a:effectLst/>
              </a:rPr>
              <a:t>Gupta, P., &amp; Iyer, S. S. (2023, March 29). </a:t>
            </a:r>
            <a:r>
              <a:rPr lang="en-IN" i="1" dirty="0">
                <a:effectLst/>
              </a:rPr>
              <a:t>Goodbye, motherboard. hello, Silicon-interconnect fabric</a:t>
            </a:r>
            <a:r>
              <a:rPr lang="en-IN" dirty="0">
                <a:effectLst/>
              </a:rPr>
              <a:t>. IEEE Spectrum. https://spectrum.ieee.org/goodbye-motherboard-hello-siliconinterconnect-fabric </a:t>
            </a:r>
          </a:p>
          <a:p>
            <a:pPr marL="285750" indent="-285750">
              <a:buFont typeface="Arial" panose="020B0604020202020204" pitchFamily="34" charset="0"/>
              <a:buChar char="•"/>
            </a:pPr>
            <a:r>
              <a:rPr lang="en-IN" dirty="0" err="1">
                <a:effectLst/>
              </a:rPr>
              <a:t>Heegon</a:t>
            </a:r>
            <a:r>
              <a:rPr lang="en-IN" dirty="0">
                <a:effectLst/>
              </a:rPr>
              <a:t> Kim, et.al., "</a:t>
            </a:r>
            <a:r>
              <a:rPr lang="en-IN" dirty="0" err="1">
                <a:effectLst/>
              </a:rPr>
              <a:t>Modeling</a:t>
            </a:r>
            <a:r>
              <a:rPr lang="en-IN" dirty="0">
                <a:effectLst/>
              </a:rPr>
              <a:t> of power supply induced jitter (PSIJ) transfer function at inverter chains", 7-11 </a:t>
            </a:r>
            <a:r>
              <a:rPr lang="en-IN" dirty="0" err="1">
                <a:effectLst/>
              </a:rPr>
              <a:t>th</a:t>
            </a:r>
            <a:r>
              <a:rPr lang="en-IN" dirty="0">
                <a:effectLst/>
              </a:rPr>
              <a:t> Aug 2017, IEEE International Symposium on Electromagnetic Compatibility &amp; Signal/Power Integrity (EMI).</a:t>
            </a:r>
          </a:p>
          <a:p>
            <a:pPr marL="285750" indent="-285750">
              <a:buFont typeface="Arial" panose="020B0604020202020204" pitchFamily="34" charset="0"/>
              <a:buChar char="•"/>
            </a:pPr>
            <a:r>
              <a:rPr lang="en-GB" dirty="0">
                <a:effectLst/>
              </a:rPr>
              <a:t>Hyo-Soon Keng, et.al., "Analysis of power supply noise induced jitter of 1/0 subsystems with multiple power domains", 5-7th Oct 2020, IEEE 29th Conference on Electrical Performance of Electronic Packaging and Systems. (EPEPS)</a:t>
            </a:r>
          </a:p>
          <a:p>
            <a:pPr marL="285750" indent="-285750">
              <a:buFont typeface="Arial" panose="020B0604020202020204" pitchFamily="34" charset="0"/>
              <a:buChar char="•"/>
            </a:pPr>
            <a:r>
              <a:rPr lang="en-GB" dirty="0">
                <a:effectLst/>
              </a:rPr>
              <a:t>Xiaoqing Wang, et.al., "On-Die </a:t>
            </a:r>
            <a:r>
              <a:rPr lang="en-GB" dirty="0" err="1">
                <a:effectLst/>
              </a:rPr>
              <a:t>supplyinduced</a:t>
            </a:r>
            <a:r>
              <a:rPr lang="en-GB" dirty="0"/>
              <a:t> </a:t>
            </a:r>
            <a:r>
              <a:rPr lang="en-GB" dirty="0">
                <a:effectLst/>
              </a:rPr>
              <a:t>jitter </a:t>
            </a:r>
            <a:r>
              <a:rPr lang="en-GB" dirty="0" err="1">
                <a:effectLst/>
              </a:rPr>
              <a:t>behavioral</a:t>
            </a:r>
            <a:r>
              <a:rPr lang="en-GB" dirty="0">
                <a:effectLst/>
              </a:rPr>
              <a:t> modelling", Oct 27-30</a:t>
            </a:r>
            <a:r>
              <a:rPr lang="en-GB" baseline="30000" dirty="0">
                <a:effectLst/>
              </a:rPr>
              <a:t>th</a:t>
            </a:r>
            <a:r>
              <a:rPr lang="en-GB" dirty="0">
                <a:effectLst/>
              </a:rPr>
              <a:t> 2013, IEEE 22nd Conference on Electrical Performance of Electronic Packaging and System.</a:t>
            </a:r>
          </a:p>
          <a:p>
            <a:pPr marL="285750" indent="-285750">
              <a:buFont typeface="Arial" panose="020B0604020202020204" pitchFamily="34" charset="0"/>
              <a:buChar char="•"/>
            </a:pPr>
            <a:r>
              <a:rPr lang="en-GB" dirty="0" err="1">
                <a:effectLst/>
              </a:rPr>
              <a:t>Dr.</a:t>
            </a:r>
            <a:r>
              <a:rPr lang="en-GB" dirty="0">
                <a:effectLst/>
              </a:rPr>
              <a:t> Lisa Su, "Cost per Yielded mm2 for 250mm2 die", IEDM Keynote Presentation 2017, Dec 2nd to 3rd 2017.</a:t>
            </a:r>
          </a:p>
          <a:p>
            <a:pPr marL="285750" indent="-285750">
              <a:buFont typeface="Arial" panose="020B0604020202020204" pitchFamily="34" charset="0"/>
              <a:buChar char="•"/>
            </a:pPr>
            <a:r>
              <a:rPr lang="en-GB" dirty="0">
                <a:effectLst/>
              </a:rPr>
              <a:t>Hing Y. "Thomas" To, et.al., "Holistic Power Supply Induced Jitter Accumulation Response Surface </a:t>
            </a:r>
            <a:r>
              <a:rPr lang="en-GB" dirty="0" err="1">
                <a:effectLst/>
              </a:rPr>
              <a:t>Modeling</a:t>
            </a:r>
            <a:r>
              <a:rPr lang="en-GB" dirty="0">
                <a:effectLst/>
              </a:rPr>
              <a:t> for HBM </a:t>
            </a:r>
            <a:r>
              <a:rPr lang="en-GB" dirty="0" err="1">
                <a:effectLst/>
              </a:rPr>
              <a:t>Chiplet</a:t>
            </a:r>
            <a:r>
              <a:rPr lang="en-GB" dirty="0">
                <a:effectLst/>
              </a:rPr>
              <a:t> Interconnect System", Oct 2021 Design Con 2021.</a:t>
            </a:r>
          </a:p>
          <a:p>
            <a:pPr marL="285750" indent="-285750">
              <a:buFont typeface="Arial" panose="020B0604020202020204" pitchFamily="34" charset="0"/>
              <a:buChar char="•"/>
            </a:pPr>
            <a:r>
              <a:rPr lang="en-GB" dirty="0" err="1">
                <a:effectLst/>
              </a:rPr>
              <a:t>Fangi</a:t>
            </a:r>
            <a:r>
              <a:rPr lang="en-GB" dirty="0">
                <a:effectLst/>
              </a:rPr>
              <a:t> Rao, et.al, "Mechanism of Jitter Amplification in Clock Channels", Jan 2014,Design Con 2014.</a:t>
            </a:r>
          </a:p>
          <a:p>
            <a:pPr marL="285750" indent="-285750">
              <a:buFont typeface="Arial" panose="020B0604020202020204" pitchFamily="34" charset="0"/>
              <a:buChar char="•"/>
            </a:pPr>
            <a:r>
              <a:rPr lang="en-GB" dirty="0">
                <a:effectLst/>
              </a:rPr>
              <a:t>YouTube. (2022, May 23). Design integration: Systematic identification of key design factors for </a:t>
            </a:r>
            <a:r>
              <a:rPr lang="en-GB" dirty="0" err="1">
                <a:effectLst/>
              </a:rPr>
              <a:t>Chiplet</a:t>
            </a:r>
            <a:r>
              <a:rPr lang="en-GB" dirty="0">
                <a:effectLst/>
              </a:rPr>
              <a:t> ECO system enabling. YouTube. https://www.youtube.com/watch?v=_w3DdBTFKBY </a:t>
            </a:r>
          </a:p>
          <a:p>
            <a:pPr marL="285750" indent="-285750">
              <a:buFont typeface="Arial" panose="020B0604020202020204" pitchFamily="34" charset="0"/>
              <a:buChar char="•"/>
            </a:pPr>
            <a:endParaRPr lang="en-IN" dirty="0">
              <a:effectLst/>
            </a:endParaRPr>
          </a:p>
          <a:p>
            <a:endParaRPr lang="en-IN"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go Bricks PNG Transparent Images Free Download | Vector Files | Pngtree">
            <a:extLst>
              <a:ext uri="{FF2B5EF4-FFF2-40B4-BE49-F238E27FC236}">
                <a16:creationId xmlns:a16="http://schemas.microsoft.com/office/drawing/2014/main" id="{9576B9D2-69B2-8678-4008-99F69A7B8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26"/>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3">
            <a:extLst>
              <a:ext uri="{FF2B5EF4-FFF2-40B4-BE49-F238E27FC236}">
                <a16:creationId xmlns:a16="http://schemas.microsoft.com/office/drawing/2014/main" id="{56B44DC9-3E71-4183-ED5C-C3B1319AD541}"/>
              </a:ext>
            </a:extLst>
          </p:cNvPr>
          <p:cNvSpPr>
            <a:spLocks noGrp="1"/>
          </p:cNvSpPr>
          <p:nvPr>
            <p:ph type="title"/>
          </p:nvPr>
        </p:nvSpPr>
        <p:spPr>
          <a:xfrm>
            <a:off x="1349539" y="2331515"/>
            <a:ext cx="5111750" cy="1204912"/>
          </a:xfrm>
        </p:spPr>
        <p:txBody>
          <a:bodyPr/>
          <a:lstStyle/>
          <a:p>
            <a:r>
              <a:rPr lang="en-US" b="1" dirty="0"/>
              <a:t>What Are </a:t>
            </a:r>
            <a:r>
              <a:rPr lang="en-US" b="1" dirty="0" err="1"/>
              <a:t>Chiplets</a:t>
            </a:r>
            <a:r>
              <a:rPr lang="en-US" b="1" dirty="0"/>
              <a:t>?</a:t>
            </a:r>
            <a:endParaRPr lang="en-IN" b="1" dirty="0"/>
          </a:p>
        </p:txBody>
      </p:sp>
      <p:sp>
        <p:nvSpPr>
          <p:cNvPr id="11" name="Date Placeholder 10">
            <a:extLst>
              <a:ext uri="{FF2B5EF4-FFF2-40B4-BE49-F238E27FC236}">
                <a16:creationId xmlns:a16="http://schemas.microsoft.com/office/drawing/2014/main" id="{5AF0AEE4-D99E-53D0-D724-CA59E02ED3EF}"/>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64BE596A-BDFA-916E-75CF-5AF65446FD6B}"/>
              </a:ext>
            </a:extLst>
          </p:cNvPr>
          <p:cNvSpPr>
            <a:spLocks noGrp="1"/>
          </p:cNvSpPr>
          <p:nvPr>
            <p:ph type="ftr" sz="quarter" idx="11"/>
          </p:nvPr>
        </p:nvSpPr>
        <p:spPr/>
        <p:txBody>
          <a:bodyPr/>
          <a:lstStyle/>
          <a:p>
            <a:r>
              <a:rPr lang="en-US"/>
              <a:t>Pitch Deck</a:t>
            </a:r>
            <a:endParaRPr lang="en-US" dirty="0"/>
          </a:p>
        </p:txBody>
      </p:sp>
      <p:sp>
        <p:nvSpPr>
          <p:cNvPr id="13" name="Slide Number Placeholder 12">
            <a:extLst>
              <a:ext uri="{FF2B5EF4-FFF2-40B4-BE49-F238E27FC236}">
                <a16:creationId xmlns:a16="http://schemas.microsoft.com/office/drawing/2014/main" id="{5B8676DB-5FCB-72E0-7E3B-4F175F2B9F55}"/>
              </a:ext>
            </a:extLst>
          </p:cNvPr>
          <p:cNvSpPr>
            <a:spLocks noGrp="1"/>
          </p:cNvSpPr>
          <p:nvPr>
            <p:ph type="sldNum" sz="quarter" idx="12"/>
          </p:nvPr>
        </p:nvSpPr>
        <p:spPr/>
        <p:txBody>
          <a:bodyPr/>
          <a:lstStyle/>
          <a:p>
            <a:fld id="{B5CEABB6-07DC-46E8-9B57-56EC44A396E5}" type="slidenum">
              <a:rPr lang="en-US" smtClean="0"/>
              <a:t>3</a:t>
            </a:fld>
            <a:endParaRPr lang="en-US" dirty="0"/>
          </a:p>
        </p:txBody>
      </p:sp>
      <p:pic>
        <p:nvPicPr>
          <p:cNvPr id="16" name="Picture 2">
            <a:extLst>
              <a:ext uri="{FF2B5EF4-FFF2-40B4-BE49-F238E27FC236}">
                <a16:creationId xmlns:a16="http://schemas.microsoft.com/office/drawing/2014/main" id="{FD0D6C8C-5848-67AE-C441-82BCA2439808}"/>
              </a:ext>
            </a:extLst>
          </p:cNvPr>
          <p:cNvPicPr>
            <a:picLocks noChangeAspect="1" noChangeArrowheads="1"/>
          </p:cNvPicPr>
          <p:nvPr/>
        </p:nvPicPr>
        <p:blipFill>
          <a:blip r:embed="rId3"/>
          <a:srcRect/>
          <a:stretch/>
        </p:blipFill>
        <p:spPr bwMode="auto">
          <a:xfrm>
            <a:off x="5224463" y="1418733"/>
            <a:ext cx="6491371" cy="402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565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4649858" cy="1325563"/>
          </a:xfrm>
        </p:spPr>
        <p:txBody>
          <a:bodyPr/>
          <a:lstStyle/>
          <a:p>
            <a:r>
              <a:rPr lang="en-US" dirty="0"/>
              <a:t>What Are </a:t>
            </a:r>
            <a:r>
              <a:rPr lang="en-US" dirty="0" err="1"/>
              <a:t>Chiplets</a:t>
            </a:r>
            <a:r>
              <a:rPr lang="en-US" dirty="0"/>
              <a:t>?</a:t>
            </a:r>
            <a:br>
              <a:rPr lang="en-US" dirty="0"/>
            </a:br>
            <a:endParaRPr lang="en-US" dirty="0"/>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346008"/>
            <a:ext cx="9988093" cy="3282761"/>
          </a:xfrm>
        </p:spPr>
        <p:txBody>
          <a:bodyPr>
            <a:normAutofit lnSpcReduction="10000"/>
          </a:bodyPr>
          <a:lstStyle/>
          <a:p>
            <a:pPr marL="285750" indent="-285750" algn="just">
              <a:buFont typeface="Wingdings" panose="05000000000000000000" pitchFamily="2" charset="2"/>
              <a:buChar char="q"/>
            </a:pPr>
            <a:r>
              <a:rPr lang="en-GB" sz="1800" dirty="0" err="1"/>
              <a:t>Chiplets</a:t>
            </a:r>
            <a:r>
              <a:rPr lang="en-GB" sz="1800" dirty="0"/>
              <a:t> are a promising technology in the semiconductor industry where multiple smaller, function-specific chips (</a:t>
            </a:r>
            <a:r>
              <a:rPr lang="en-GB" sz="1800" dirty="0" err="1"/>
              <a:t>chiplets</a:t>
            </a:r>
            <a:r>
              <a:rPr lang="en-GB" sz="1800" dirty="0"/>
              <a:t>) are packaged together to perform as a single integrated circuit. </a:t>
            </a:r>
          </a:p>
          <a:p>
            <a:pPr marL="285750" indent="-285750" algn="just">
              <a:buFont typeface="Wingdings" panose="05000000000000000000" pitchFamily="2" charset="2"/>
              <a:buChar char="q"/>
            </a:pPr>
            <a:r>
              <a:rPr lang="en-GB" sz="1800" dirty="0"/>
              <a:t>This approach allows for more efficient manufacturing, greater flexibility in design, and faster iteration on specific technologies without redesigning the entire system.</a:t>
            </a:r>
          </a:p>
          <a:p>
            <a:pPr marL="285750" indent="-285750">
              <a:buFont typeface="Wingdings" panose="05000000000000000000" pitchFamily="2" charset="2"/>
              <a:buChar char="q"/>
            </a:pPr>
            <a:r>
              <a:rPr lang="en-GB" sz="1800" b="1" cap="none" dirty="0"/>
              <a:t>Cost-Effectiveness: </a:t>
            </a:r>
            <a:r>
              <a:rPr lang="en-GB" sz="1800" cap="none" dirty="0" err="1"/>
              <a:t>Chiplets</a:t>
            </a:r>
            <a:r>
              <a:rPr lang="en-GB" sz="1800" cap="none" dirty="0"/>
              <a:t> can be produced using optimal process nodes for their specific function rather than a one-size-fits-all approach, reducing manufacturing costs and waste.</a:t>
            </a:r>
          </a:p>
          <a:p>
            <a:pPr marL="285750" indent="-285750">
              <a:buFont typeface="Wingdings" panose="05000000000000000000" pitchFamily="2" charset="2"/>
              <a:buChar char="q"/>
            </a:pPr>
            <a:r>
              <a:rPr lang="en-GB" sz="1800" b="1" cap="none" dirty="0"/>
              <a:t>Enhanced Performance: </a:t>
            </a:r>
            <a:r>
              <a:rPr lang="en-GB" sz="1800" cap="none" dirty="0" err="1"/>
              <a:t>Chiplets</a:t>
            </a:r>
            <a:r>
              <a:rPr lang="en-GB" sz="1800" cap="none" dirty="0"/>
              <a:t> connected via high-speed interfaces can achieve performance levels similar to monolithic chips while allowing for more complex and powerful circuit designs.</a:t>
            </a:r>
            <a:endParaRPr lang="en-IN" sz="1800" cap="none" dirty="0"/>
          </a:p>
          <a:p>
            <a:pPr marL="285750" indent="-285750" algn="just">
              <a:buFont typeface="Wingdings" panose="05000000000000000000" pitchFamily="2" charset="2"/>
              <a:buChar char="q"/>
            </a:pPr>
            <a:endParaRPr lang="en-US" sz="1800" dirty="0"/>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3A56B3-3F84-43C4-E523-F702B919F87C}"/>
              </a:ext>
            </a:extLst>
          </p:cNvPr>
          <p:cNvPicPr>
            <a:picLocks noChangeAspect="1"/>
          </p:cNvPicPr>
          <p:nvPr/>
        </p:nvPicPr>
        <p:blipFill rotWithShape="1">
          <a:blip r:embed="rId2"/>
          <a:srcRect l="3944"/>
          <a:stretch/>
        </p:blipFill>
        <p:spPr>
          <a:xfrm>
            <a:off x="240383" y="363874"/>
            <a:ext cx="11711233" cy="4565402"/>
          </a:xfrm>
          <a:prstGeom prst="rect">
            <a:avLst/>
          </a:prstGeom>
        </p:spPr>
      </p:pic>
      <p:sp>
        <p:nvSpPr>
          <p:cNvPr id="6" name="TextBox 5">
            <a:extLst>
              <a:ext uri="{FF2B5EF4-FFF2-40B4-BE49-F238E27FC236}">
                <a16:creationId xmlns:a16="http://schemas.microsoft.com/office/drawing/2014/main" id="{0A68771D-5675-A9CA-F51F-26F9480FC108}"/>
              </a:ext>
            </a:extLst>
          </p:cNvPr>
          <p:cNvSpPr txBox="1"/>
          <p:nvPr/>
        </p:nvSpPr>
        <p:spPr>
          <a:xfrm>
            <a:off x="1300899" y="5448693"/>
            <a:ext cx="10077254" cy="369332"/>
          </a:xfrm>
          <a:prstGeom prst="rect">
            <a:avLst/>
          </a:prstGeom>
          <a:noFill/>
        </p:spPr>
        <p:txBody>
          <a:bodyPr wrap="square" rtlCol="0">
            <a:spAutoFit/>
          </a:bodyPr>
          <a:lstStyle/>
          <a:p>
            <a:r>
              <a:rPr lang="en-GB" b="1" dirty="0"/>
              <a:t>Chip to Chip integration has been continuously evolving and accelerating the revolution.</a:t>
            </a:r>
            <a:endParaRPr lang="en-IN" b="1" dirty="0"/>
          </a:p>
        </p:txBody>
      </p:sp>
    </p:spTree>
    <p:extLst>
      <p:ext uri="{BB962C8B-B14F-4D97-AF65-F5344CB8AC3E}">
        <p14:creationId xmlns:p14="http://schemas.microsoft.com/office/powerpoint/2010/main" val="1998802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40A77F9-C51C-CDDF-3114-004602B9A5B4}"/>
              </a:ext>
            </a:extLst>
          </p:cNvPr>
          <p:cNvPicPr>
            <a:picLocks noChangeAspect="1"/>
          </p:cNvPicPr>
          <p:nvPr/>
        </p:nvPicPr>
        <p:blipFill>
          <a:blip r:embed="rId2"/>
          <a:stretch>
            <a:fillRect/>
          </a:stretch>
        </p:blipFill>
        <p:spPr>
          <a:xfrm>
            <a:off x="4570367" y="1018807"/>
            <a:ext cx="7621633" cy="3429735"/>
          </a:xfrm>
          <a:prstGeom prst="rect">
            <a:avLst/>
          </a:prstGeom>
        </p:spPr>
      </p:pic>
      <p:sp>
        <p:nvSpPr>
          <p:cNvPr id="7" name="Title 6">
            <a:extLst>
              <a:ext uri="{FF2B5EF4-FFF2-40B4-BE49-F238E27FC236}">
                <a16:creationId xmlns:a16="http://schemas.microsoft.com/office/drawing/2014/main" id="{09ADCB3C-A3A2-6C45-302C-6EFA43E323FB}"/>
              </a:ext>
            </a:extLst>
          </p:cNvPr>
          <p:cNvSpPr>
            <a:spLocks noGrp="1"/>
          </p:cNvSpPr>
          <p:nvPr>
            <p:ph type="title"/>
          </p:nvPr>
        </p:nvSpPr>
        <p:spPr/>
        <p:txBody>
          <a:bodyPr>
            <a:normAutofit fontScale="90000"/>
          </a:bodyPr>
          <a:lstStyle/>
          <a:p>
            <a:r>
              <a:rPr lang="en-GB" dirty="0"/>
              <a:t>Challenges of Using Monolithic Chips in Modern Semiconductor Design</a:t>
            </a:r>
            <a:endParaRPr lang="en-IN" dirty="0"/>
          </a:p>
        </p:txBody>
      </p:sp>
      <p:sp>
        <p:nvSpPr>
          <p:cNvPr id="8" name="Text Placeholder 7">
            <a:extLst>
              <a:ext uri="{FF2B5EF4-FFF2-40B4-BE49-F238E27FC236}">
                <a16:creationId xmlns:a16="http://schemas.microsoft.com/office/drawing/2014/main" id="{17D1AD9D-239E-6394-EA5E-2F02FDBF0A96}"/>
              </a:ext>
            </a:extLst>
          </p:cNvPr>
          <p:cNvSpPr>
            <a:spLocks noGrp="1"/>
          </p:cNvSpPr>
          <p:nvPr>
            <p:ph type="body" idx="1"/>
          </p:nvPr>
        </p:nvSpPr>
        <p:spPr>
          <a:xfrm>
            <a:off x="1362074" y="3660773"/>
            <a:ext cx="7423707" cy="2695577"/>
          </a:xfrm>
        </p:spPr>
        <p:txBody>
          <a:bodyPr>
            <a:normAutofit/>
          </a:bodyPr>
          <a:lstStyle/>
          <a:p>
            <a:endParaRPr lang="en-GB" sz="1600" dirty="0"/>
          </a:p>
          <a:p>
            <a:r>
              <a:rPr lang="en-GB" sz="1600" b="1" dirty="0"/>
              <a:t>Higher Defect Rates: </a:t>
            </a:r>
            <a:r>
              <a:rPr lang="en-GB" sz="1600" dirty="0"/>
              <a:t>Larger chips have a greater chance of defects, leading to lower yields and increased costs.</a:t>
            </a:r>
          </a:p>
          <a:p>
            <a:r>
              <a:rPr lang="en-GB" sz="1600" b="1" dirty="0"/>
              <a:t>Complex Manufacturing: </a:t>
            </a:r>
            <a:r>
              <a:rPr lang="en-GB" sz="1600" dirty="0"/>
              <a:t>Designing and producing large, complex chips is costly and time-consuming.</a:t>
            </a:r>
          </a:p>
          <a:p>
            <a:r>
              <a:rPr lang="en-GB" sz="1600" b="1" dirty="0"/>
              <a:t>Less Flexibility: </a:t>
            </a:r>
            <a:r>
              <a:rPr lang="en-GB" sz="1600" dirty="0"/>
              <a:t>Monolithic chips offer limited customization and adaptability to rapidly evolving technology needs.</a:t>
            </a:r>
            <a:endParaRPr lang="en-IN" sz="1600" dirty="0"/>
          </a:p>
        </p:txBody>
      </p:sp>
      <p:sp>
        <p:nvSpPr>
          <p:cNvPr id="4" name="Date Placeholder 3">
            <a:extLst>
              <a:ext uri="{FF2B5EF4-FFF2-40B4-BE49-F238E27FC236}">
                <a16:creationId xmlns:a16="http://schemas.microsoft.com/office/drawing/2014/main" id="{05FE6011-3F3B-42FA-17CD-FDE7CEA050A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FD98EA-A57D-AC77-65EE-5B89D856AD1F}"/>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859BD418-524D-EB7F-2413-583C5BD72303}"/>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extLst>
      <p:ext uri="{BB962C8B-B14F-4D97-AF65-F5344CB8AC3E}">
        <p14:creationId xmlns:p14="http://schemas.microsoft.com/office/powerpoint/2010/main" val="3427227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D0931A0A-08B7-A919-F584-1AD82161B1E4}"/>
              </a:ext>
            </a:extLst>
          </p:cNvPr>
          <p:cNvGraphicFramePr>
            <a:graphicFrameLocks noGrp="1"/>
          </p:cNvGraphicFramePr>
          <p:nvPr>
            <p:extLst>
              <p:ext uri="{D42A27DB-BD31-4B8C-83A1-F6EECF244321}">
                <p14:modId xmlns:p14="http://schemas.microsoft.com/office/powerpoint/2010/main" val="1684560395"/>
              </p:ext>
            </p:extLst>
          </p:nvPr>
        </p:nvGraphicFramePr>
        <p:xfrm>
          <a:off x="740004" y="724272"/>
          <a:ext cx="10711992" cy="5409456"/>
        </p:xfrm>
        <a:graphic>
          <a:graphicData uri="http://schemas.openxmlformats.org/drawingml/2006/table">
            <a:tbl>
              <a:tblPr firstRow="1" bandRow="1">
                <a:tableStyleId>{F5AB1C69-6EDB-4FF4-983F-18BD219EF322}</a:tableStyleId>
              </a:tblPr>
              <a:tblGrid>
                <a:gridCol w="3156492">
                  <a:extLst>
                    <a:ext uri="{9D8B030D-6E8A-4147-A177-3AD203B41FA5}">
                      <a16:colId xmlns:a16="http://schemas.microsoft.com/office/drawing/2014/main" val="1584330856"/>
                    </a:ext>
                  </a:extLst>
                </a:gridCol>
                <a:gridCol w="7555500">
                  <a:extLst>
                    <a:ext uri="{9D8B030D-6E8A-4147-A177-3AD203B41FA5}">
                      <a16:colId xmlns:a16="http://schemas.microsoft.com/office/drawing/2014/main" val="4177065526"/>
                    </a:ext>
                  </a:extLst>
                </a:gridCol>
              </a:tblGrid>
              <a:tr h="349585">
                <a:tc>
                  <a:txBody>
                    <a:bodyPr/>
                    <a:lstStyle/>
                    <a:p>
                      <a:r>
                        <a:rPr lang="en-IN" sz="1800" b="1" kern="1200" dirty="0">
                          <a:solidFill>
                            <a:schemeClr val="bg1"/>
                          </a:solidFill>
                          <a:effectLst/>
                        </a:rPr>
                        <a:t>Aspect</a:t>
                      </a:r>
                      <a:endParaRPr lang="en-IN" dirty="0"/>
                    </a:p>
                  </a:txBody>
                  <a:tcPr/>
                </a:tc>
                <a:tc>
                  <a:txBody>
                    <a:bodyPr/>
                    <a:lstStyle/>
                    <a:p>
                      <a:pPr fontAlgn="b"/>
                      <a:r>
                        <a:rPr lang="en-IN" b="1" dirty="0">
                          <a:effectLst/>
                        </a:rPr>
                        <a:t>Details</a:t>
                      </a:r>
                    </a:p>
                  </a:txBody>
                  <a:tcPr anchor="b"/>
                </a:tc>
                <a:extLst>
                  <a:ext uri="{0D108BD9-81ED-4DB2-BD59-A6C34878D82A}">
                    <a16:rowId xmlns:a16="http://schemas.microsoft.com/office/drawing/2014/main" val="540437505"/>
                  </a:ext>
                </a:extLst>
              </a:tr>
              <a:tr h="2408548">
                <a:tc>
                  <a:txBody>
                    <a:bodyPr/>
                    <a:lstStyle/>
                    <a:p>
                      <a:pPr fontAlgn="base"/>
                      <a:r>
                        <a:rPr lang="en-IN" b="1" dirty="0">
                          <a:effectLst/>
                        </a:rPr>
                        <a:t>System Performance</a:t>
                      </a:r>
                      <a:endParaRPr lang="en-IN" dirty="0">
                        <a:effectLst/>
                      </a:endParaRPr>
                    </a:p>
                  </a:txBody>
                  <a:tcPr anchor="ctr"/>
                </a:tc>
                <a:tc>
                  <a:txBody>
                    <a:bodyPr/>
                    <a:lstStyle/>
                    <a:p>
                      <a:pPr algn="just" fontAlgn="base"/>
                      <a:r>
                        <a:rPr lang="en-GB" b="1" dirty="0">
                          <a:effectLst/>
                        </a:rPr>
                        <a:t>High-Speed Interconnects</a:t>
                      </a:r>
                      <a:r>
                        <a:rPr lang="en-GB" dirty="0">
                          <a:effectLst/>
                        </a:rPr>
                        <a:t>: </a:t>
                      </a:r>
                      <a:r>
                        <a:rPr lang="en-GB" dirty="0" err="1">
                          <a:effectLst/>
                        </a:rPr>
                        <a:t>Chiplets</a:t>
                      </a:r>
                      <a:r>
                        <a:rPr lang="en-GB" dirty="0">
                          <a:effectLst/>
                        </a:rPr>
                        <a:t> utilize high-speed data links like </a:t>
                      </a:r>
                      <a:r>
                        <a:rPr lang="en-GB" dirty="0" err="1">
                          <a:effectLst/>
                        </a:rPr>
                        <a:t>CoWoS</a:t>
                      </a:r>
                      <a:r>
                        <a:rPr lang="en-IN" sz="1800" b="0" i="0" kern="1200" dirty="0">
                          <a:solidFill>
                            <a:schemeClr val="dk1"/>
                          </a:solidFill>
                          <a:effectLst/>
                          <a:latin typeface="+mn-lt"/>
                          <a:ea typeface="+mn-ea"/>
                          <a:cs typeface="+mn-cs"/>
                        </a:rPr>
                        <a:t>(Chip-on-Wafer-on-Substrate)</a:t>
                      </a:r>
                      <a:r>
                        <a:rPr lang="en-GB" dirty="0">
                          <a:effectLst/>
                        </a:rPr>
                        <a:t>, facilitating fast, efficient data transport essential for rapid processing across units. This boosts system performance in demanding applications. </a:t>
                      </a:r>
                    </a:p>
                    <a:p>
                      <a:pPr algn="just" fontAlgn="base"/>
                      <a:r>
                        <a:rPr lang="en-GB" b="1" dirty="0">
                          <a:effectLst/>
                        </a:rPr>
                        <a:t>Reduced Latency and Increased Bandwidth</a:t>
                      </a:r>
                      <a:r>
                        <a:rPr lang="en-GB" dirty="0">
                          <a:effectLst/>
                        </a:rPr>
                        <a:t>: Key for performance enhancement in integrated systems, especially in high-performance computing.</a:t>
                      </a:r>
                    </a:p>
                  </a:txBody>
                  <a:tcPr anchor="ctr"/>
                </a:tc>
                <a:extLst>
                  <a:ext uri="{0D108BD9-81ED-4DB2-BD59-A6C34878D82A}">
                    <a16:rowId xmlns:a16="http://schemas.microsoft.com/office/drawing/2014/main" val="2940140520"/>
                  </a:ext>
                </a:extLst>
              </a:tr>
              <a:tr h="2635148">
                <a:tc>
                  <a:txBody>
                    <a:bodyPr/>
                    <a:lstStyle/>
                    <a:p>
                      <a:pPr fontAlgn="base"/>
                      <a:r>
                        <a:rPr lang="en-IN" b="1" dirty="0">
                          <a:effectLst/>
                        </a:rPr>
                        <a:t>Scalability and Flexibility</a:t>
                      </a:r>
                      <a:endParaRPr lang="en-IN" dirty="0">
                        <a:effectLst/>
                      </a:endParaRPr>
                    </a:p>
                  </a:txBody>
                  <a:tcPr anchor="ctr"/>
                </a:tc>
                <a:tc>
                  <a:txBody>
                    <a:bodyPr/>
                    <a:lstStyle/>
                    <a:p>
                      <a:pPr algn="just" fontAlgn="base"/>
                      <a:r>
                        <a:rPr lang="en-GB" b="1" dirty="0">
                          <a:effectLst/>
                        </a:rPr>
                        <a:t>Modular Design</a:t>
                      </a:r>
                      <a:r>
                        <a:rPr lang="en-GB" dirty="0">
                          <a:effectLst/>
                        </a:rPr>
                        <a:t>: </a:t>
                      </a:r>
                      <a:r>
                        <a:rPr lang="en-GB" dirty="0" err="1">
                          <a:effectLst/>
                        </a:rPr>
                        <a:t>Chiplets</a:t>
                      </a:r>
                      <a:r>
                        <a:rPr lang="en-GB" dirty="0">
                          <a:effectLst/>
                        </a:rPr>
                        <a:t> support modular system designs, allowing components to be added or replaced easily, supported by efficient communication protocols for seamless integration.</a:t>
                      </a:r>
                    </a:p>
                    <a:p>
                      <a:pPr algn="just" fontAlgn="base"/>
                      <a:r>
                        <a:rPr lang="en-GB" b="1" dirty="0">
                          <a:effectLst/>
                        </a:rPr>
                        <a:t>Cost and Energy Efficiency</a:t>
                      </a:r>
                      <a:r>
                        <a:rPr lang="en-GB" dirty="0">
                          <a:effectLst/>
                        </a:rPr>
                        <a:t>: Strategies like photonic interconnects reduce power consumption and operational costs, enhancing scalability and economic viability.</a:t>
                      </a:r>
                    </a:p>
                  </a:txBody>
                  <a:tcPr anchor="ctr"/>
                </a:tc>
                <a:extLst>
                  <a:ext uri="{0D108BD9-81ED-4DB2-BD59-A6C34878D82A}">
                    <a16:rowId xmlns:a16="http://schemas.microsoft.com/office/drawing/2014/main" val="3265742716"/>
                  </a:ext>
                </a:extLst>
              </a:tr>
            </a:tbl>
          </a:graphicData>
        </a:graphic>
      </p:graphicFrame>
    </p:spTree>
    <p:extLst>
      <p:ext uri="{BB962C8B-B14F-4D97-AF65-F5344CB8AC3E}">
        <p14:creationId xmlns:p14="http://schemas.microsoft.com/office/powerpoint/2010/main" val="1593920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13DE20F-A263-F7BF-14CD-004733D0D04D}"/>
              </a:ext>
            </a:extLst>
          </p:cNvPr>
          <p:cNvSpPr>
            <a:spLocks noGrp="1"/>
          </p:cNvSpPr>
          <p:nvPr>
            <p:ph type="title"/>
          </p:nvPr>
        </p:nvSpPr>
        <p:spPr>
          <a:xfrm>
            <a:off x="1333499" y="1020446"/>
            <a:ext cx="6368200" cy="1223134"/>
          </a:xfrm>
        </p:spPr>
        <p:txBody>
          <a:bodyPr/>
          <a:lstStyle/>
          <a:p>
            <a:r>
              <a:rPr lang="en-GB" dirty="0"/>
              <a:t>Factors effecting  data transmission between </a:t>
            </a:r>
            <a:r>
              <a:rPr lang="en-GB" dirty="0" err="1"/>
              <a:t>chiplets</a:t>
            </a:r>
            <a:endParaRPr lang="en-IN" dirty="0"/>
          </a:p>
        </p:txBody>
      </p:sp>
      <p:sp>
        <p:nvSpPr>
          <p:cNvPr id="15" name="Content Placeholder 14">
            <a:extLst>
              <a:ext uri="{FF2B5EF4-FFF2-40B4-BE49-F238E27FC236}">
                <a16:creationId xmlns:a16="http://schemas.microsoft.com/office/drawing/2014/main" id="{77373F7B-7CFB-FA32-2E18-D5690F8805CA}"/>
              </a:ext>
            </a:extLst>
          </p:cNvPr>
          <p:cNvSpPr>
            <a:spLocks noGrp="1"/>
          </p:cNvSpPr>
          <p:nvPr>
            <p:ph idx="1"/>
          </p:nvPr>
        </p:nvSpPr>
        <p:spPr>
          <a:xfrm>
            <a:off x="1131217" y="2677213"/>
            <a:ext cx="9539926" cy="3440784"/>
          </a:xfrm>
        </p:spPr>
        <p:txBody>
          <a:bodyPr>
            <a:normAutofit/>
          </a:bodyPr>
          <a:lstStyle/>
          <a:p>
            <a:pPr marL="285750" indent="-285750">
              <a:buFont typeface="Wingdings" panose="05000000000000000000" pitchFamily="2" charset="2"/>
              <a:buChar char="q"/>
            </a:pPr>
            <a:r>
              <a:rPr lang="en-GB" sz="1800" dirty="0"/>
              <a:t>Power Integrity</a:t>
            </a:r>
          </a:p>
          <a:p>
            <a:pPr marL="285750" indent="-285750">
              <a:buFont typeface="Wingdings" panose="05000000000000000000" pitchFamily="2" charset="2"/>
              <a:buChar char="q"/>
            </a:pPr>
            <a:r>
              <a:rPr lang="en-GB" sz="1800" dirty="0"/>
              <a:t>Signal Integrity</a:t>
            </a:r>
          </a:p>
          <a:p>
            <a:pPr marL="285750" indent="-285750">
              <a:buFont typeface="Wingdings" panose="05000000000000000000" pitchFamily="2" charset="2"/>
              <a:buChar char="q"/>
            </a:pPr>
            <a:r>
              <a:rPr lang="en-GB" sz="1800" dirty="0"/>
              <a:t>Thermal management</a:t>
            </a:r>
          </a:p>
          <a:p>
            <a:pPr marL="285750" indent="-285750">
              <a:buFont typeface="Wingdings" panose="05000000000000000000" pitchFamily="2" charset="2"/>
              <a:buChar char="q"/>
            </a:pPr>
            <a:r>
              <a:rPr lang="en-GB" sz="1800" dirty="0"/>
              <a:t>Clock synchronization</a:t>
            </a:r>
          </a:p>
          <a:p>
            <a:pPr marL="285750" indent="-285750">
              <a:buFont typeface="Wingdings" panose="05000000000000000000" pitchFamily="2" charset="2"/>
              <a:buChar char="q"/>
            </a:pPr>
            <a:endParaRPr lang="en-GB" sz="1800" dirty="0"/>
          </a:p>
          <a:p>
            <a:endParaRPr lang="en-GB" sz="1800" dirty="0"/>
          </a:p>
          <a:p>
            <a:endParaRPr lang="en-IN" sz="1800" dirty="0"/>
          </a:p>
        </p:txBody>
      </p:sp>
    </p:spTree>
    <p:extLst>
      <p:ext uri="{BB962C8B-B14F-4D97-AF65-F5344CB8AC3E}">
        <p14:creationId xmlns:p14="http://schemas.microsoft.com/office/powerpoint/2010/main" val="3452260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854F8A-5680-BF9C-A8C4-9E220577A72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DE8DA66-5EF2-BF15-5BF1-AFBE6F13E4CC}"/>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5EDDBA23-0545-6994-88EC-397FAA72AC8D}"/>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10" name="Title 6">
            <a:extLst>
              <a:ext uri="{FF2B5EF4-FFF2-40B4-BE49-F238E27FC236}">
                <a16:creationId xmlns:a16="http://schemas.microsoft.com/office/drawing/2014/main" id="{06645DD3-4038-90BE-A67E-B08D6BA9A477}"/>
              </a:ext>
            </a:extLst>
          </p:cNvPr>
          <p:cNvSpPr>
            <a:spLocks noGrp="1"/>
          </p:cNvSpPr>
          <p:nvPr>
            <p:ph type="body" idx="1"/>
          </p:nvPr>
        </p:nvSpPr>
        <p:spPr>
          <a:xfrm>
            <a:off x="1362074" y="669302"/>
            <a:ext cx="9516458" cy="5260157"/>
          </a:xfrm>
        </p:spPr>
        <p:txBody>
          <a:bodyPr>
            <a:noAutofit/>
          </a:bodyPr>
          <a:lstStyle/>
          <a:p>
            <a:r>
              <a:rPr lang="en-GB" sz="1800" b="1" dirty="0"/>
              <a:t>Power Integrity (PI):</a:t>
            </a:r>
            <a:endParaRPr lang="en-GB" sz="1800" dirty="0"/>
          </a:p>
          <a:p>
            <a:r>
              <a:rPr lang="en-GB" sz="1800" dirty="0"/>
              <a:t>Ensures a clean and stable supply of power to the </a:t>
            </a:r>
            <a:r>
              <a:rPr lang="en-GB" sz="1800" dirty="0" err="1"/>
              <a:t>chiplets</a:t>
            </a:r>
            <a:r>
              <a:rPr lang="en-GB" sz="1800" dirty="0"/>
              <a:t>.</a:t>
            </a:r>
          </a:p>
          <a:p>
            <a:r>
              <a:rPr lang="en-GB" sz="1800" dirty="0"/>
              <a:t>Fluctuations or dips in power can cause data errors or even damage the </a:t>
            </a:r>
            <a:r>
              <a:rPr lang="en-GB" sz="1800" dirty="0" err="1"/>
              <a:t>chiplets</a:t>
            </a:r>
            <a:r>
              <a:rPr lang="en-GB" sz="1800" dirty="0"/>
              <a:t>.</a:t>
            </a:r>
          </a:p>
          <a:p>
            <a:r>
              <a:rPr lang="en-GB" sz="1800" b="1" dirty="0"/>
              <a:t>Factors affecting PI include:</a:t>
            </a:r>
          </a:p>
          <a:p>
            <a:r>
              <a:rPr lang="en-GB" sz="1800" dirty="0"/>
              <a:t>Power Delivery Network (PDN): The network of wires and capacitors that delivers power from the source to the </a:t>
            </a:r>
            <a:r>
              <a:rPr lang="en-GB" sz="1800" dirty="0" err="1"/>
              <a:t>chiplets</a:t>
            </a:r>
            <a:r>
              <a:rPr lang="en-GB" sz="1800" dirty="0"/>
              <a:t> needs to be designed to minimize voltage drops and ensure stable power delivery.</a:t>
            </a:r>
          </a:p>
          <a:p>
            <a:r>
              <a:rPr lang="en-GB" sz="1800" dirty="0"/>
              <a:t>Decoupling capacitors: Small capacitors placed close to the </a:t>
            </a:r>
            <a:r>
              <a:rPr lang="en-GB" sz="1800" dirty="0" err="1"/>
              <a:t>chiplets</a:t>
            </a:r>
            <a:r>
              <a:rPr lang="en-GB" sz="1800" dirty="0"/>
              <a:t> act as a local reservoir of charge, smoothing out fluctuations in the power supply.</a:t>
            </a:r>
          </a:p>
          <a:p>
            <a:r>
              <a:rPr lang="en-GB" sz="1800" dirty="0"/>
              <a:t>Grounding: A well-designed grounding system provides a low-impedance path for returning current from the </a:t>
            </a:r>
            <a:r>
              <a:rPr lang="en-GB" sz="1800" dirty="0" err="1"/>
              <a:t>chiplets</a:t>
            </a:r>
            <a:r>
              <a:rPr lang="en-GB" sz="1800" dirty="0"/>
              <a:t>, minimizing noise and ensuring stable power.</a:t>
            </a:r>
            <a:endParaRPr lang="en-IN" sz="1800" dirty="0"/>
          </a:p>
        </p:txBody>
      </p:sp>
    </p:spTree>
    <p:extLst>
      <p:ext uri="{BB962C8B-B14F-4D97-AF65-F5344CB8AC3E}">
        <p14:creationId xmlns:p14="http://schemas.microsoft.com/office/powerpoint/2010/main" val="1510354601"/>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c27f61c-609e-4e78-b8cd-bdc4f3686ee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A3AB1D4964014782778D274F66A0BA" ma:contentTypeVersion="8" ma:contentTypeDescription="Create a new document." ma:contentTypeScope="" ma:versionID="af744e100217a567b3d0e07ef9f17391">
  <xsd:schema xmlns:xsd="http://www.w3.org/2001/XMLSchema" xmlns:xs="http://www.w3.org/2001/XMLSchema" xmlns:p="http://schemas.microsoft.com/office/2006/metadata/properties" xmlns:ns3="fc27f61c-609e-4e78-b8cd-bdc4f3686ee5" xmlns:ns4="2d2bf7d8-8b77-42fc-befb-59bba1a8b398" targetNamespace="http://schemas.microsoft.com/office/2006/metadata/properties" ma:root="true" ma:fieldsID="a91d4cabfe63bed2ce0e900c89619483" ns3:_="" ns4:_="">
    <xsd:import namespace="fc27f61c-609e-4e78-b8cd-bdc4f3686ee5"/>
    <xsd:import namespace="2d2bf7d8-8b77-42fc-befb-59bba1a8b3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27f61c-609e-4e78-b8cd-bdc4f3686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d2bf7d8-8b77-42fc-befb-59bba1a8b3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2.xml><?xml version="1.0" encoding="utf-8"?>
<ds:datastoreItem xmlns:ds="http://schemas.openxmlformats.org/officeDocument/2006/customXml" ds:itemID="{BEFFFA3F-0FB5-4ED3-8906-A15B16577F44}">
  <ds:schemaRefs>
    <ds:schemaRef ds:uri="fc27f61c-609e-4e78-b8cd-bdc4f3686ee5"/>
    <ds:schemaRef ds:uri="http://www.w3.org/XML/1998/namespace"/>
    <ds:schemaRef ds:uri="http://schemas.microsoft.com/office/2006/documentManagement/types"/>
    <ds:schemaRef ds:uri="http://schemas.microsoft.com/office/2006/metadata/properties"/>
    <ds:schemaRef ds:uri="http://purl.org/dc/terms/"/>
    <ds:schemaRef ds:uri="http://purl.org/dc/elements/1.1/"/>
    <ds:schemaRef ds:uri="http://schemas.openxmlformats.org/package/2006/metadata/core-properties"/>
    <ds:schemaRef ds:uri="http://schemas.microsoft.com/office/infopath/2007/PartnerControls"/>
    <ds:schemaRef ds:uri="2d2bf7d8-8b77-42fc-befb-59bba1a8b398"/>
    <ds:schemaRef ds:uri="http://purl.org/dc/dcmitype/"/>
  </ds:schemaRefs>
</ds:datastoreItem>
</file>

<file path=customXml/itemProps3.xml><?xml version="1.0" encoding="utf-8"?>
<ds:datastoreItem xmlns:ds="http://schemas.openxmlformats.org/officeDocument/2006/customXml" ds:itemID="{57AF544E-1173-4620-BE17-2C2B9BADF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27f61c-609e-4e78-b8cd-bdc4f3686ee5"/>
    <ds:schemaRef ds:uri="2d2bf7d8-8b77-42fc-befb-59bba1a8b3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11374</TotalTime>
  <Words>2043</Words>
  <Application>Microsoft Office PowerPoint</Application>
  <PresentationFormat>Widescreen</PresentationFormat>
  <Paragraphs>165</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vt:lpstr>
      <vt:lpstr>Arial</vt:lpstr>
      <vt:lpstr>Calibri</vt:lpstr>
      <vt:lpstr>Dante</vt:lpstr>
      <vt:lpstr>Tenorite</vt:lpstr>
      <vt:lpstr>Times New Roman</vt:lpstr>
      <vt:lpstr>Wingdings</vt:lpstr>
      <vt:lpstr>Monoline</vt:lpstr>
      <vt:lpstr>Comprehensive Analysis of Jitter Modeling Techniques and High-Speed Data Transmission Challenges in Chiplet-Based Architectures</vt:lpstr>
      <vt:lpstr>OVERVIEW</vt:lpstr>
      <vt:lpstr>What Are Chiplets?</vt:lpstr>
      <vt:lpstr>What Are Chiplets? </vt:lpstr>
      <vt:lpstr>PowerPoint Presentation</vt:lpstr>
      <vt:lpstr>Challenges of Using Monolithic Chips in Modern Semiconductor Design</vt:lpstr>
      <vt:lpstr>PowerPoint Presentation</vt:lpstr>
      <vt:lpstr>Factors effecting  data transmission between chiplets</vt:lpstr>
      <vt:lpstr>PowerPoint Presentation</vt:lpstr>
      <vt:lpstr>PowerPoint Presentation</vt:lpstr>
      <vt:lpstr>Timing Uncertainty/Jitter Modeling:</vt:lpstr>
      <vt:lpstr>Jitter Modeling Tools</vt:lpstr>
      <vt:lpstr>PowerPoint Presentation</vt:lpstr>
      <vt:lpstr>In any circuitry, when signals are launched, they are biased by power from power rails, and in a real system, these power rails exhibit various noise tones.</vt:lpstr>
      <vt:lpstr>PowerPoint Presentation</vt:lpstr>
      <vt:lpstr>PowerPoint Presentation</vt:lpstr>
      <vt:lpstr>Jitter amplification</vt:lpstr>
      <vt:lpstr>Combining System Jitter Model</vt:lpstr>
      <vt:lpstr>PowerPoint Presentation</vt:lpstr>
      <vt:lpstr>PowerPoint Presentation</vt:lpstr>
      <vt:lpstr>PowerPoint Presentation</vt:lpstr>
      <vt:lpstr>PowerPoint Presentation</vt:lpstr>
      <vt:lpstr>PowerPoint Presentation</vt:lpstr>
      <vt:lpstr>An Empirical Case Study</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speed data transmission between chiplets</dc:title>
  <dc:creator>Mrudhulesh Kurapati (Student)</dc:creator>
  <cp:lastModifiedBy>Mrudhulesh Kurapati (Student)</cp:lastModifiedBy>
  <cp:revision>78</cp:revision>
  <dcterms:created xsi:type="dcterms:W3CDTF">2024-04-11T16:42:15Z</dcterms:created>
  <dcterms:modified xsi:type="dcterms:W3CDTF">2024-05-06T03:58:57Z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0x010100A8A3AB1D4964014782778D274F66A0BA</vt:lpwstr>
  </property>
</Properties>
</file>